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1" r:id="rId5"/>
    <p:sldId id="267" r:id="rId6"/>
    <p:sldId id="258" r:id="rId7"/>
    <p:sldId id="259" r:id="rId8"/>
    <p:sldId id="269" r:id="rId9"/>
    <p:sldId id="270" r:id="rId10"/>
    <p:sldId id="271" r:id="rId11"/>
    <p:sldId id="260" r:id="rId12"/>
    <p:sldId id="272" r:id="rId13"/>
    <p:sldId id="273" r:id="rId14"/>
    <p:sldId id="274" r:id="rId15"/>
    <p:sldId id="262" r:id="rId16"/>
    <p:sldId id="268" r:id="rId17"/>
    <p:sldId id="275" r:id="rId18"/>
    <p:sldId id="276" r:id="rId19"/>
    <p:sldId id="277" r:id="rId20"/>
    <p:sldId id="278" r:id="rId21"/>
    <p:sldId id="279" r:id="rId22"/>
    <p:sldId id="280" r:id="rId23"/>
    <p:sldId id="281" r:id="rId24"/>
    <p:sldId id="263" r:id="rId25"/>
    <p:sldId id="264" r:id="rId26"/>
    <p:sldId id="265" r:id="rId27"/>
    <p:sldId id="282" r:id="rId28"/>
    <p:sldId id="286" r:id="rId29"/>
    <p:sldId id="284" r:id="rId30"/>
    <p:sldId id="283" r:id="rId31"/>
    <p:sldId id="285" r:id="rId32"/>
    <p:sldId id="288" r:id="rId33"/>
    <p:sldId id="290" r:id="rId34"/>
    <p:sldId id="287" r:id="rId35"/>
    <p:sldId id="289" r:id="rId36"/>
    <p:sldId id="291" r:id="rId37"/>
    <p:sldId id="292" r:id="rId38"/>
    <p:sldId id="293" r:id="rId39"/>
    <p:sldId id="295" r:id="rId40"/>
    <p:sldId id="294"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115" d="100"/>
          <a:sy n="115" d="100"/>
        </p:scale>
        <p:origin x="-150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02/12/24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02/12/24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4.jpeg"/><Relationship Id="rId8" Type="http://schemas.openxmlformats.org/officeDocument/2006/relationships/image" Target="../media/image65.jpeg"/><Relationship Id="rId9" Type="http://schemas.openxmlformats.org/officeDocument/2006/relationships/image" Target="../media/image66.jpeg"/><Relationship Id="rId10"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jpeg"/><Relationship Id="rId7" Type="http://schemas.openxmlformats.org/officeDocument/2006/relationships/image" Target="../media/image73.jpeg"/><Relationship Id="rId8" Type="http://schemas.openxmlformats.org/officeDocument/2006/relationships/image" Target="../media/image74.jpeg"/><Relationship Id="rId9" Type="http://schemas.openxmlformats.org/officeDocument/2006/relationships/image" Target="../media/image75.jpeg"/><Relationship Id="rId10" Type="http://schemas.openxmlformats.org/officeDocument/2006/relationships/image" Target="../media/image76.jpeg"/><Relationship Id="rId11"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17.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7" Type="http://schemas.openxmlformats.org/officeDocument/2006/relationships/image" Target="../media/image82.jpeg"/><Relationship Id="rId8" Type="http://schemas.openxmlformats.org/officeDocument/2006/relationships/image" Target="../media/image83.jpeg"/><Relationship Id="rId9" Type="http://schemas.openxmlformats.org/officeDocument/2006/relationships/image" Target="../media/image84.png"/><Relationship Id="rId1" Type="http://schemas.openxmlformats.org/officeDocument/2006/relationships/slideLayout" Target="../slideLayouts/slideLayout7.xml"/><Relationship Id="rId2" Type="http://schemas.openxmlformats.org/officeDocument/2006/relationships/image" Target="../media/image77.jpeg"/></Relationships>
</file>

<file path=ppt/slides/_rels/slide18.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jpeg"/><Relationship Id="rId5" Type="http://schemas.openxmlformats.org/officeDocument/2006/relationships/image" Target="../media/image88.jpeg"/><Relationship Id="rId6" Type="http://schemas.openxmlformats.org/officeDocument/2006/relationships/image" Target="../media/image89.jpeg"/><Relationship Id="rId1" Type="http://schemas.openxmlformats.org/officeDocument/2006/relationships/slideLayout" Target="../slideLayouts/slideLayout7.xml"/><Relationship Id="rId2" Type="http://schemas.openxmlformats.org/officeDocument/2006/relationships/image" Target="../media/image85.jpeg"/></Relationships>
</file>

<file path=ppt/slides/_rels/slide19.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5" Type="http://schemas.openxmlformats.org/officeDocument/2006/relationships/image" Target="../media/image93.jpeg"/><Relationship Id="rId6" Type="http://schemas.openxmlformats.org/officeDocument/2006/relationships/image" Target="../media/image94.jpeg"/><Relationship Id="rId7" Type="http://schemas.openxmlformats.org/officeDocument/2006/relationships/image" Target="../media/image95.jpeg"/><Relationship Id="rId8" Type="http://schemas.openxmlformats.org/officeDocument/2006/relationships/image" Target="../media/image96.jpeg"/><Relationship Id="rId1" Type="http://schemas.openxmlformats.org/officeDocument/2006/relationships/slideLayout" Target="../slideLayouts/slideLayout7.xml"/><Relationship Id="rId2" Type="http://schemas.openxmlformats.org/officeDocument/2006/relationships/image" Target="../media/image9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image" Target="../media/image100.jpeg"/><Relationship Id="rId6" Type="http://schemas.openxmlformats.org/officeDocument/2006/relationships/image" Target="../media/image101.jpeg"/><Relationship Id="rId7" Type="http://schemas.openxmlformats.org/officeDocument/2006/relationships/image" Target="../media/image102.jpeg"/><Relationship Id="rId8" Type="http://schemas.openxmlformats.org/officeDocument/2006/relationships/image" Target="../media/image103.jpeg"/><Relationship Id="rId9" Type="http://schemas.openxmlformats.org/officeDocument/2006/relationships/image" Target="../media/image104.jpeg"/><Relationship Id="rId1" Type="http://schemas.openxmlformats.org/officeDocument/2006/relationships/slideLayout" Target="../slideLayouts/slideLayout7.xml"/><Relationship Id="rId2" Type="http://schemas.openxmlformats.org/officeDocument/2006/relationships/image" Target="../media/image97.jpeg"/></Relationships>
</file>

<file path=ppt/slides/_rels/slide21.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image" Target="../media/image107.jpeg"/><Relationship Id="rId5" Type="http://schemas.openxmlformats.org/officeDocument/2006/relationships/image" Target="../media/image108.jpeg"/><Relationship Id="rId6" Type="http://schemas.openxmlformats.org/officeDocument/2006/relationships/image" Target="../media/image109.jpeg"/><Relationship Id="rId7" Type="http://schemas.openxmlformats.org/officeDocument/2006/relationships/image" Target="../media/image110.jpeg"/><Relationship Id="rId8" Type="http://schemas.openxmlformats.org/officeDocument/2006/relationships/image" Target="../media/image111.jpeg"/><Relationship Id="rId9" Type="http://schemas.openxmlformats.org/officeDocument/2006/relationships/image" Target="../media/image112.jpeg"/><Relationship Id="rId1" Type="http://schemas.openxmlformats.org/officeDocument/2006/relationships/slideLayout" Target="../slideLayouts/slideLayout7.xml"/><Relationship Id="rId2" Type="http://schemas.openxmlformats.org/officeDocument/2006/relationships/image" Target="../media/image105.jpeg"/></Relationships>
</file>

<file path=ppt/slides/_rels/slide22.xml.rels><?xml version="1.0" encoding="UTF-8" standalone="yes"?>
<Relationships xmlns="http://schemas.openxmlformats.org/package/2006/relationships"><Relationship Id="rId3" Type="http://schemas.openxmlformats.org/officeDocument/2006/relationships/image" Target="../media/image114.jpeg"/><Relationship Id="rId4" Type="http://schemas.openxmlformats.org/officeDocument/2006/relationships/image" Target="../media/image115.jpeg"/><Relationship Id="rId5" Type="http://schemas.openxmlformats.org/officeDocument/2006/relationships/image" Target="../media/image116.jpeg"/><Relationship Id="rId6" Type="http://schemas.openxmlformats.org/officeDocument/2006/relationships/image" Target="../media/image117.jpeg"/><Relationship Id="rId7" Type="http://schemas.openxmlformats.org/officeDocument/2006/relationships/image" Target="../media/image118.jpeg"/><Relationship Id="rId8" Type="http://schemas.openxmlformats.org/officeDocument/2006/relationships/image" Target="../media/image119.jpeg"/><Relationship Id="rId9" Type="http://schemas.openxmlformats.org/officeDocument/2006/relationships/image" Target="../media/image120.png"/><Relationship Id="rId10" Type="http://schemas.openxmlformats.org/officeDocument/2006/relationships/image" Target="../media/image121.png"/><Relationship Id="rId1" Type="http://schemas.openxmlformats.org/officeDocument/2006/relationships/slideLayout" Target="../slideLayouts/slideLayout7.xml"/><Relationship Id="rId2" Type="http://schemas.openxmlformats.org/officeDocument/2006/relationships/image" Target="../media/image1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image" Target="../media/image124.jpeg"/><Relationship Id="rId5" Type="http://schemas.openxmlformats.org/officeDocument/2006/relationships/image" Target="../media/image125.jpeg"/><Relationship Id="rId6" Type="http://schemas.openxmlformats.org/officeDocument/2006/relationships/image" Target="../media/image126.jpeg"/><Relationship Id="rId7" Type="http://schemas.openxmlformats.org/officeDocument/2006/relationships/image" Target="../media/image127.jpeg"/><Relationship Id="rId8" Type="http://schemas.openxmlformats.org/officeDocument/2006/relationships/image" Target="../media/image128.jpeg"/><Relationship Id="rId1" Type="http://schemas.openxmlformats.org/officeDocument/2006/relationships/slideLayout" Target="../slideLayouts/slideLayout7.xml"/><Relationship Id="rId2" Type="http://schemas.openxmlformats.org/officeDocument/2006/relationships/image" Target="../media/image1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jpeg"/><Relationship Id="rId3" Type="http://schemas.openxmlformats.org/officeDocument/2006/relationships/image" Target="../media/image129.png"/></Relationships>
</file>

<file path=ppt/slides/_rels/slide26.xml.rels><?xml version="1.0" encoding="UTF-8" standalone="yes"?>
<Relationships xmlns="http://schemas.openxmlformats.org/package/2006/relationships"><Relationship Id="rId3" Type="http://schemas.openxmlformats.org/officeDocument/2006/relationships/image" Target="../media/image132.jpe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131.jpeg"/></Relationships>
</file>

<file path=ppt/slides/_rels/slide27.xml.rels><?xml version="1.0" encoding="UTF-8" standalone="yes"?>
<Relationships xmlns="http://schemas.openxmlformats.org/package/2006/relationships"><Relationship Id="rId3" Type="http://schemas.openxmlformats.org/officeDocument/2006/relationships/image" Target="../media/image134.jpe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1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135.png"/></Relationships>
</file>

<file path=ppt/slides/_rels/slide29.xml.rels><?xml version="1.0" encoding="UTF-8" standalone="yes"?>
<Relationships xmlns="http://schemas.openxmlformats.org/package/2006/relationships"><Relationship Id="rId3" Type="http://schemas.openxmlformats.org/officeDocument/2006/relationships/image" Target="../media/image137.jpeg"/><Relationship Id="rId4" Type="http://schemas.openxmlformats.org/officeDocument/2006/relationships/image" Target="../media/image138.jpeg"/><Relationship Id="rId5" Type="http://schemas.openxmlformats.org/officeDocument/2006/relationships/image" Target="../media/image139.jpe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13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41.jpeg"/><Relationship Id="rId4" Type="http://schemas.openxmlformats.org/officeDocument/2006/relationships/image" Target="../media/image142.jpe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140.jpeg"/></Relationships>
</file>

<file path=ppt/slides/_rels/slide31.xml.rels><?xml version="1.0" encoding="UTF-8" standalone="yes"?>
<Relationships xmlns="http://schemas.openxmlformats.org/package/2006/relationships"><Relationship Id="rId3" Type="http://schemas.openxmlformats.org/officeDocument/2006/relationships/image" Target="../media/image144.jpeg"/><Relationship Id="rId4" Type="http://schemas.openxmlformats.org/officeDocument/2006/relationships/image" Target="../media/image145.jpeg"/><Relationship Id="rId5" Type="http://schemas.openxmlformats.org/officeDocument/2006/relationships/image" Target="../media/image146.png"/><Relationship Id="rId1" Type="http://schemas.openxmlformats.org/officeDocument/2006/relationships/slideLayout" Target="../slideLayouts/slideLayout2.xml"/><Relationship Id="rId2" Type="http://schemas.openxmlformats.org/officeDocument/2006/relationships/image" Target="../media/image14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7.png"/><Relationship Id="rId4" Type="http://schemas.openxmlformats.org/officeDocument/2006/relationships/image" Target="../media/image148.png"/><Relationship Id="rId5" Type="http://schemas.openxmlformats.org/officeDocument/2006/relationships/image" Target="../media/image149.png"/><Relationship Id="rId6"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52.png"/><Relationship Id="rId4" Type="http://schemas.openxmlformats.org/officeDocument/2006/relationships/image" Target="../media/image153.png"/><Relationship Id="rId5" Type="http://schemas.openxmlformats.org/officeDocument/2006/relationships/image" Target="../media/image154.png"/><Relationship Id="rId1" Type="http://schemas.openxmlformats.org/officeDocument/2006/relationships/slideLayout" Target="../slideLayouts/slideLayout2.xml"/><Relationship Id="rId2" Type="http://schemas.openxmlformats.org/officeDocument/2006/relationships/image" Target="../media/image151.png"/></Relationships>
</file>

<file path=ppt/slides/_rels/slide34.xml.rels><?xml version="1.0" encoding="UTF-8" standalone="yes"?>
<Relationships xmlns="http://schemas.openxmlformats.org/package/2006/relationships"><Relationship Id="rId3" Type="http://schemas.openxmlformats.org/officeDocument/2006/relationships/image" Target="../media/image156.jpeg"/><Relationship Id="rId4" Type="http://schemas.openxmlformats.org/officeDocument/2006/relationships/image" Target="../media/image157.jpeg"/><Relationship Id="rId5" Type="http://schemas.openxmlformats.org/officeDocument/2006/relationships/image" Target="../media/image158.jpeg"/><Relationship Id="rId6" Type="http://schemas.openxmlformats.org/officeDocument/2006/relationships/image" Target="../media/image159.jpeg"/><Relationship Id="rId7" Type="http://schemas.openxmlformats.org/officeDocument/2006/relationships/image" Target="../media/image160.jpeg"/><Relationship Id="rId8" Type="http://schemas.openxmlformats.org/officeDocument/2006/relationships/image" Target="../media/image161.png"/><Relationship Id="rId9" Type="http://schemas.openxmlformats.org/officeDocument/2006/relationships/image" Target="../media/image162.png"/><Relationship Id="rId1" Type="http://schemas.openxmlformats.org/officeDocument/2006/relationships/slideLayout" Target="../slideLayouts/slideLayout2.xml"/><Relationship Id="rId2" Type="http://schemas.openxmlformats.org/officeDocument/2006/relationships/image" Target="../media/image15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4.jpeg"/><Relationship Id="rId4" Type="http://schemas.openxmlformats.org/officeDocument/2006/relationships/image" Target="../media/image165.jpeg"/><Relationship Id="rId5" Type="http://schemas.openxmlformats.org/officeDocument/2006/relationships/image" Target="../media/image166.jpeg"/><Relationship Id="rId6" Type="http://schemas.openxmlformats.org/officeDocument/2006/relationships/image" Target="../media/image167.jpeg"/><Relationship Id="rId7" Type="http://schemas.openxmlformats.org/officeDocument/2006/relationships/image" Target="../media/image168.jpeg"/><Relationship Id="rId8" Type="http://schemas.openxmlformats.org/officeDocument/2006/relationships/image" Target="../media/image169.jpeg"/><Relationship Id="rId9" Type="http://schemas.openxmlformats.org/officeDocument/2006/relationships/image" Target="../media/image170.png"/><Relationship Id="rId1" Type="http://schemas.openxmlformats.org/officeDocument/2006/relationships/slideLayout" Target="../slideLayouts/slideLayout2.xml"/><Relationship Id="rId2" Type="http://schemas.openxmlformats.org/officeDocument/2006/relationships/image" Target="../media/image163.png"/></Relationships>
</file>

<file path=ppt/slides/_rels/slide36.xml.rels><?xml version="1.0" encoding="UTF-8" standalone="yes"?>
<Relationships xmlns="http://schemas.openxmlformats.org/package/2006/relationships"><Relationship Id="rId3" Type="http://schemas.openxmlformats.org/officeDocument/2006/relationships/image" Target="../media/image172.jpeg"/><Relationship Id="rId4" Type="http://schemas.openxmlformats.org/officeDocument/2006/relationships/image" Target="../media/image173.jpeg"/><Relationship Id="rId5" Type="http://schemas.openxmlformats.org/officeDocument/2006/relationships/image" Target="../media/image174.jpeg"/><Relationship Id="rId6" Type="http://schemas.openxmlformats.org/officeDocument/2006/relationships/image" Target="../media/image175.jpeg"/><Relationship Id="rId7" Type="http://schemas.openxmlformats.org/officeDocument/2006/relationships/image" Target="../media/image176.jpeg"/><Relationship Id="rId8" Type="http://schemas.openxmlformats.org/officeDocument/2006/relationships/image" Target="../media/image177.jpeg"/><Relationship Id="rId1" Type="http://schemas.openxmlformats.org/officeDocument/2006/relationships/slideLayout" Target="../slideLayouts/slideLayout2.xml"/><Relationship Id="rId2" Type="http://schemas.openxmlformats.org/officeDocument/2006/relationships/image" Target="../media/image171.jpeg"/></Relationships>
</file>

<file path=ppt/slides/_rels/slide37.xml.rels><?xml version="1.0" encoding="UTF-8" standalone="yes"?>
<Relationships xmlns="http://schemas.openxmlformats.org/package/2006/relationships"><Relationship Id="rId3" Type="http://schemas.openxmlformats.org/officeDocument/2006/relationships/image" Target="../media/image179.jpeg"/><Relationship Id="rId4" Type="http://schemas.openxmlformats.org/officeDocument/2006/relationships/image" Target="../media/image180.jpeg"/><Relationship Id="rId5" Type="http://schemas.openxmlformats.org/officeDocument/2006/relationships/image" Target="../media/image181.jpeg"/><Relationship Id="rId6" Type="http://schemas.openxmlformats.org/officeDocument/2006/relationships/image" Target="../media/image182.jpeg"/><Relationship Id="rId7" Type="http://schemas.openxmlformats.org/officeDocument/2006/relationships/image" Target="../media/image183.jpeg"/><Relationship Id="rId1" Type="http://schemas.openxmlformats.org/officeDocument/2006/relationships/slideLayout" Target="../slideLayouts/slideLayout2.xml"/><Relationship Id="rId2" Type="http://schemas.openxmlformats.org/officeDocument/2006/relationships/image" Target="../media/image178.jpeg"/></Relationships>
</file>

<file path=ppt/slides/_rels/slide38.xml.rels><?xml version="1.0" encoding="UTF-8" standalone="yes"?>
<Relationships xmlns="http://schemas.openxmlformats.org/package/2006/relationships"><Relationship Id="rId3" Type="http://schemas.openxmlformats.org/officeDocument/2006/relationships/image" Target="../media/image185.png"/><Relationship Id="rId4" Type="http://schemas.openxmlformats.org/officeDocument/2006/relationships/image" Target="../media/image186.png"/><Relationship Id="rId1" Type="http://schemas.openxmlformats.org/officeDocument/2006/relationships/slideLayout" Target="../slideLayouts/slideLayout2.xml"/><Relationship Id="rId2" Type="http://schemas.openxmlformats.org/officeDocument/2006/relationships/image" Target="../media/image18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FE94CCC-FB95-2992-D7E9-749BAA53DC72}"/>
              </a:ext>
            </a:extLst>
          </p:cNvPr>
          <p:cNvSpPr>
            <a:spLocks noGrp="1"/>
          </p:cNvSpPr>
          <p:nvPr>
            <p:ph type="ctrTitle"/>
          </p:nvPr>
        </p:nvSpPr>
        <p:spPr>
          <a:xfrm>
            <a:off x="3962399" y="1964267"/>
            <a:ext cx="7197726" cy="2421464"/>
          </a:xfrm>
        </p:spPr>
        <p:txBody>
          <a:bodyPr>
            <a:normAutofit fontScale="90000"/>
          </a:bodyPr>
          <a:lstStyle/>
          <a:p>
            <a:r>
              <a:rPr lang="fr-FR" dirty="0"/>
              <a:t>ASSEMBLEE GENERALE DU SAMEDI 25 JANVIER 2025 </a:t>
            </a:r>
            <a:br>
              <a:rPr lang="fr-FR" dirty="0"/>
            </a:br>
            <a:r>
              <a:rPr lang="fr-FR" dirty="0"/>
              <a:t>A LA BRASSERIE DU PRIEURE </a:t>
            </a:r>
            <a:br>
              <a:rPr lang="fr-FR" dirty="0"/>
            </a:br>
            <a:r>
              <a:rPr lang="fr-FR" dirty="0"/>
              <a:t>AU BOURGET DU LAC</a:t>
            </a:r>
          </a:p>
        </p:txBody>
      </p:sp>
      <p:pic>
        <p:nvPicPr>
          <p:cNvPr id="7" name="Image 6">
            <a:extLst>
              <a:ext uri="{FF2B5EF4-FFF2-40B4-BE49-F238E27FC236}">
                <a16:creationId xmlns="" xmlns:a16="http://schemas.microsoft.com/office/drawing/2014/main" id="{560B8F23-56EB-F01F-6D3E-DF0EA2CB7D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354" y="719328"/>
            <a:ext cx="1383843" cy="2108713"/>
          </a:xfrm>
          <a:prstGeom prst="rect">
            <a:avLst/>
          </a:prstGeom>
        </p:spPr>
      </p:pic>
    </p:spTree>
    <p:extLst>
      <p:ext uri="{BB962C8B-B14F-4D97-AF65-F5344CB8AC3E}">
        <p14:creationId xmlns:p14="http://schemas.microsoft.com/office/powerpoint/2010/main" val="26172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7B0B2147-B4DC-067D-A59F-94C7954D67A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6829" y="241036"/>
            <a:ext cx="4866216" cy="3649662"/>
          </a:xfrm>
        </p:spPr>
      </p:pic>
      <p:pic>
        <p:nvPicPr>
          <p:cNvPr id="7" name="Image 6">
            <a:extLst>
              <a:ext uri="{FF2B5EF4-FFF2-40B4-BE49-F238E27FC236}">
                <a16:creationId xmlns="" xmlns:a16="http://schemas.microsoft.com/office/drawing/2014/main" id="{4111644F-D5FA-2037-70E1-37A93E56A6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8956" y="3030718"/>
            <a:ext cx="5103043" cy="3827282"/>
          </a:xfrm>
          <a:prstGeom prst="rect">
            <a:avLst/>
          </a:prstGeom>
        </p:spPr>
      </p:pic>
      <p:pic>
        <p:nvPicPr>
          <p:cNvPr id="9" name="Image 8">
            <a:extLst>
              <a:ext uri="{FF2B5EF4-FFF2-40B4-BE49-F238E27FC236}">
                <a16:creationId xmlns="" xmlns:a16="http://schemas.microsoft.com/office/drawing/2014/main" id="{6F7E0209-F7CB-C7AB-5759-C48D4E8B2B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8722" y="157684"/>
            <a:ext cx="3956403" cy="2967302"/>
          </a:xfrm>
          <a:prstGeom prst="rect">
            <a:avLst/>
          </a:prstGeom>
        </p:spPr>
      </p:pic>
      <p:pic>
        <p:nvPicPr>
          <p:cNvPr id="11" name="Image 10">
            <a:extLst>
              <a:ext uri="{FF2B5EF4-FFF2-40B4-BE49-F238E27FC236}">
                <a16:creationId xmlns="" xmlns:a16="http://schemas.microsoft.com/office/drawing/2014/main" id="{13AE29E8-FF41-232C-ACFF-3054AAF6CF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5658" y="4054392"/>
            <a:ext cx="3566474" cy="2674856"/>
          </a:xfrm>
          <a:prstGeom prst="rect">
            <a:avLst/>
          </a:prstGeom>
        </p:spPr>
      </p:pic>
    </p:spTree>
    <p:extLst>
      <p:ext uri="{BB962C8B-B14F-4D97-AF65-F5344CB8AC3E}">
        <p14:creationId xmlns:p14="http://schemas.microsoft.com/office/powerpoint/2010/main" val="368753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3C41473-6AC6-BBF8-EE7D-F5AD9BE9F53B}"/>
              </a:ext>
            </a:extLst>
          </p:cNvPr>
          <p:cNvSpPr>
            <a:spLocks noGrp="1"/>
          </p:cNvSpPr>
          <p:nvPr>
            <p:ph type="title"/>
          </p:nvPr>
        </p:nvSpPr>
        <p:spPr>
          <a:xfrm>
            <a:off x="999241" y="155717"/>
            <a:ext cx="9516327" cy="634737"/>
          </a:xfrm>
        </p:spPr>
        <p:txBody>
          <a:bodyPr>
            <a:normAutofit fontScale="90000"/>
          </a:bodyPr>
          <a:lstStyle/>
          <a:p>
            <a:r>
              <a:rPr lang="fr-FR" dirty="0"/>
              <a:t>Réunion mensuelle du 9 mars 2024</a:t>
            </a:r>
          </a:p>
        </p:txBody>
      </p:sp>
      <p:sp>
        <p:nvSpPr>
          <p:cNvPr id="3" name="Espace réservé du contenu 2">
            <a:extLst>
              <a:ext uri="{FF2B5EF4-FFF2-40B4-BE49-F238E27FC236}">
                <a16:creationId xmlns="" xmlns:a16="http://schemas.microsoft.com/office/drawing/2014/main" id="{2E8F142A-7058-7161-FF89-3E96DC0EC1F5}"/>
              </a:ext>
            </a:extLst>
          </p:cNvPr>
          <p:cNvSpPr>
            <a:spLocks noGrp="1"/>
          </p:cNvSpPr>
          <p:nvPr>
            <p:ph idx="1"/>
          </p:nvPr>
        </p:nvSpPr>
        <p:spPr>
          <a:xfrm>
            <a:off x="235671" y="1027521"/>
            <a:ext cx="11557262" cy="3379030"/>
          </a:xfrm>
        </p:spPr>
        <p:txBody>
          <a:bodyPr>
            <a:normAutofit fontScale="92500" lnSpcReduction="20000"/>
          </a:bodyPr>
          <a:lstStyle/>
          <a:p>
            <a:r>
              <a:rPr lang="fr-FR" dirty="0"/>
              <a:t>Mireille nous fait un rapide retour sur la bourse avec le club Neptune le dimanche 3 mars. </a:t>
            </a:r>
          </a:p>
          <a:p>
            <a:endParaRPr lang="fr-FR" sz="1300" dirty="0"/>
          </a:p>
          <a:p>
            <a:r>
              <a:rPr lang="fr-FR" dirty="0"/>
              <a:t>Nous recevons aujourd’hui Corinne et Franck HAVIDIC de « </a:t>
            </a:r>
            <a:r>
              <a:rPr lang="fr-FR" dirty="0" smtClean="0"/>
              <a:t>l’</a:t>
            </a:r>
            <a:r>
              <a:rPr lang="fr-FR" dirty="0" err="1" smtClean="0"/>
              <a:t>Academy</a:t>
            </a:r>
            <a:r>
              <a:rPr lang="fr-FR" dirty="0" smtClean="0"/>
              <a:t> </a:t>
            </a:r>
            <a:r>
              <a:rPr lang="fr-FR" dirty="0"/>
              <a:t>des perroquets ». Ils aborderont les sujets suivants : </a:t>
            </a:r>
          </a:p>
          <a:p>
            <a:r>
              <a:rPr lang="fr-FR" dirty="0"/>
              <a:t> le comportement des psittacidés les symptômes des maladies les interactions oiseaux et humains que faire en cas d’envol d‘un oiseau</a:t>
            </a:r>
          </a:p>
          <a:p>
            <a:endParaRPr lang="fr-FR" sz="1000" dirty="0"/>
          </a:p>
          <a:p>
            <a:r>
              <a:rPr lang="fr-FR" dirty="0"/>
              <a:t>Les échanges sont nombreux et Franck prend à chaque fois le temps de répondre. </a:t>
            </a:r>
          </a:p>
          <a:p>
            <a:r>
              <a:rPr lang="fr-FR" dirty="0"/>
              <a:t>Nous avons beaucoup apprécié cette intervention. Ils partagent la même passion que nous, </a:t>
            </a:r>
            <a:r>
              <a:rPr lang="fr-FR" dirty="0" err="1"/>
              <a:t>éléveurs</a:t>
            </a:r>
            <a:r>
              <a:rPr lang="fr-FR" dirty="0"/>
              <a:t> amateurs.</a:t>
            </a:r>
          </a:p>
          <a:p>
            <a:r>
              <a:rPr lang="fr-FR" dirty="0" smtClean="0"/>
              <a:t>Franck </a:t>
            </a:r>
            <a:r>
              <a:rPr lang="fr-FR" dirty="0"/>
              <a:t>se tient à notre disposition pour tout renseignement ou pour une visite à domicile si besoin afin d’apporter une réponse à un problème particulier avec un perroquet ou tout autre oiseau. </a:t>
            </a:r>
          </a:p>
          <a:p>
            <a:r>
              <a:rPr lang="fr-FR" dirty="0"/>
              <a:t>Nous continuons un moment d’échange intense autour d’un verre de l’amitié et quelques grignotages. Une très belle soirée.</a:t>
            </a:r>
          </a:p>
        </p:txBody>
      </p:sp>
      <p:pic>
        <p:nvPicPr>
          <p:cNvPr id="5" name="Image 4">
            <a:extLst>
              <a:ext uri="{FF2B5EF4-FFF2-40B4-BE49-F238E27FC236}">
                <a16:creationId xmlns="" xmlns:a16="http://schemas.microsoft.com/office/drawing/2014/main" id="{1A76AD74-8C65-1718-5395-EB469F8C1E3B}"/>
              </a:ext>
            </a:extLst>
          </p:cNvPr>
          <p:cNvPicPr>
            <a:picLocks noChangeAspect="1"/>
          </p:cNvPicPr>
          <p:nvPr/>
        </p:nvPicPr>
        <p:blipFill>
          <a:blip r:embed="rId2" cstate="email">
            <a:extLst>
              <a:ext uri="{28A0092B-C50C-407E-A947-70E740481C1C}">
                <a14:useLocalDpi xmlns:a14="http://schemas.microsoft.com/office/drawing/2010/main"/>
              </a:ext>
            </a:extLst>
          </a:blip>
          <a:srcRect r="-7867"/>
          <a:stretch/>
        </p:blipFill>
        <p:spPr>
          <a:xfrm>
            <a:off x="64388" y="4515437"/>
            <a:ext cx="4983603" cy="2130459"/>
          </a:xfrm>
          <a:prstGeom prst="rect">
            <a:avLst/>
          </a:prstGeom>
        </p:spPr>
      </p:pic>
      <p:pic>
        <p:nvPicPr>
          <p:cNvPr id="9" name="Image 8">
            <a:extLst>
              <a:ext uri="{FF2B5EF4-FFF2-40B4-BE49-F238E27FC236}">
                <a16:creationId xmlns="" xmlns:a16="http://schemas.microsoft.com/office/drawing/2014/main" id="{9878324D-00BD-A316-1096-17988734B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6466" y="79648"/>
            <a:ext cx="2129862" cy="1492357"/>
          </a:xfrm>
          <a:prstGeom prst="rect">
            <a:avLst/>
          </a:prstGeom>
        </p:spPr>
      </p:pic>
      <p:pic>
        <p:nvPicPr>
          <p:cNvPr id="11" name="Image 10">
            <a:extLst>
              <a:ext uri="{FF2B5EF4-FFF2-40B4-BE49-F238E27FC236}">
                <a16:creationId xmlns="" xmlns:a16="http://schemas.microsoft.com/office/drawing/2014/main" id="{A8DB94CF-4CE6-F984-C7C8-EC92D0EDC6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6032" y="4326903"/>
            <a:ext cx="3268599" cy="2451449"/>
          </a:xfrm>
          <a:prstGeom prst="rect">
            <a:avLst/>
          </a:prstGeom>
        </p:spPr>
      </p:pic>
      <p:pic>
        <p:nvPicPr>
          <p:cNvPr id="13" name="Image 12">
            <a:extLst>
              <a:ext uri="{FF2B5EF4-FFF2-40B4-BE49-F238E27FC236}">
                <a16:creationId xmlns="" xmlns:a16="http://schemas.microsoft.com/office/drawing/2014/main" id="{2D2FB638-0352-6BAC-EDBC-82830A78C4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3874" y="4515437"/>
            <a:ext cx="2985154" cy="2238865"/>
          </a:xfrm>
          <a:prstGeom prst="rect">
            <a:avLst/>
          </a:prstGeom>
        </p:spPr>
      </p:pic>
      <p:pic>
        <p:nvPicPr>
          <p:cNvPr id="4" name="Image 3">
            <a:extLst>
              <a:ext uri="{FF2B5EF4-FFF2-40B4-BE49-F238E27FC236}">
                <a16:creationId xmlns="" xmlns:a16="http://schemas.microsoft.com/office/drawing/2014/main" id="{FE504E2F-3C62-5FB3-FE85-15FF155275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444" y="155717"/>
            <a:ext cx="573074" cy="871804"/>
          </a:xfrm>
          <a:prstGeom prst="rect">
            <a:avLst/>
          </a:prstGeom>
        </p:spPr>
      </p:pic>
      <p:pic>
        <p:nvPicPr>
          <p:cNvPr id="7" name="Image 6">
            <a:extLst>
              <a:ext uri="{FF2B5EF4-FFF2-40B4-BE49-F238E27FC236}">
                <a16:creationId xmlns="" xmlns:a16="http://schemas.microsoft.com/office/drawing/2014/main" id="{BDAF3608-604F-D2AB-3BB8-CABD4F3CA5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2409" y="2384033"/>
            <a:ext cx="1937278" cy="791209"/>
          </a:xfrm>
          <a:prstGeom prst="rect">
            <a:avLst/>
          </a:prstGeom>
        </p:spPr>
      </p:pic>
    </p:spTree>
    <p:extLst>
      <p:ext uri="{BB962C8B-B14F-4D97-AF65-F5344CB8AC3E}">
        <p14:creationId xmlns:p14="http://schemas.microsoft.com/office/powerpoint/2010/main" val="252182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 xmlns:a16="http://schemas.microsoft.com/office/drawing/2014/main" id="{69743119-028B-BEA4-B5E5-659374FDD42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57050" y="191308"/>
            <a:ext cx="8633845" cy="6475384"/>
          </a:xfrm>
          <a:prstGeom prst="rect">
            <a:avLst/>
          </a:prstGeom>
        </p:spPr>
      </p:pic>
      <p:pic>
        <p:nvPicPr>
          <p:cNvPr id="6" name="Image 5">
            <a:extLst>
              <a:ext uri="{FF2B5EF4-FFF2-40B4-BE49-F238E27FC236}">
                <a16:creationId xmlns="" xmlns:a16="http://schemas.microsoft.com/office/drawing/2014/main" id="{F37C2BA4-D83A-758A-F101-3D11306A8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105" y="191308"/>
            <a:ext cx="3063157" cy="2297368"/>
          </a:xfrm>
          <a:prstGeom prst="rect">
            <a:avLst/>
          </a:prstGeom>
        </p:spPr>
      </p:pic>
      <p:pic>
        <p:nvPicPr>
          <p:cNvPr id="8" name="Image 7">
            <a:extLst>
              <a:ext uri="{FF2B5EF4-FFF2-40B4-BE49-F238E27FC236}">
                <a16:creationId xmlns="" xmlns:a16="http://schemas.microsoft.com/office/drawing/2014/main" id="{7CB210C8-7F60-C135-7183-83079A170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105" y="4498526"/>
            <a:ext cx="2890887" cy="2168165"/>
          </a:xfrm>
          <a:prstGeom prst="rect">
            <a:avLst/>
          </a:prstGeom>
        </p:spPr>
      </p:pic>
      <p:pic>
        <p:nvPicPr>
          <p:cNvPr id="2" name="Image 1">
            <a:extLst>
              <a:ext uri="{FF2B5EF4-FFF2-40B4-BE49-F238E27FC236}">
                <a16:creationId xmlns="" xmlns:a16="http://schemas.microsoft.com/office/drawing/2014/main" id="{168E6EC0-F859-1317-C814-679320B3AF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642" y="2848217"/>
            <a:ext cx="763546" cy="1161565"/>
          </a:xfrm>
          <a:prstGeom prst="rect">
            <a:avLst/>
          </a:prstGeom>
        </p:spPr>
      </p:pic>
      <p:pic>
        <p:nvPicPr>
          <p:cNvPr id="7" name="Image 6">
            <a:extLst>
              <a:ext uri="{FF2B5EF4-FFF2-40B4-BE49-F238E27FC236}">
                <a16:creationId xmlns="" xmlns:a16="http://schemas.microsoft.com/office/drawing/2014/main" id="{566DA08F-9FA7-6D46-C0BE-D964250354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54036" y="191307"/>
            <a:ext cx="3936860" cy="1062457"/>
          </a:xfrm>
          <a:prstGeom prst="rect">
            <a:avLst/>
          </a:prstGeom>
        </p:spPr>
      </p:pic>
    </p:spTree>
    <p:extLst>
      <p:ext uri="{BB962C8B-B14F-4D97-AF65-F5344CB8AC3E}">
        <p14:creationId xmlns:p14="http://schemas.microsoft.com/office/powerpoint/2010/main" val="163442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70F50504-8894-6B2C-8AC9-0EB6D329D59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109982" y="3129700"/>
            <a:ext cx="5737780" cy="3645111"/>
          </a:xfrm>
        </p:spPr>
      </p:pic>
      <p:pic>
        <p:nvPicPr>
          <p:cNvPr id="7" name="Image 6">
            <a:extLst>
              <a:ext uri="{FF2B5EF4-FFF2-40B4-BE49-F238E27FC236}">
                <a16:creationId xmlns="" xmlns:a16="http://schemas.microsoft.com/office/drawing/2014/main" id="{FE71B76F-A358-8540-147F-F151B637A7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49969" y="179108"/>
            <a:ext cx="5737781" cy="3652887"/>
          </a:xfrm>
          <a:prstGeom prst="rect">
            <a:avLst/>
          </a:prstGeom>
        </p:spPr>
      </p:pic>
      <p:pic>
        <p:nvPicPr>
          <p:cNvPr id="9" name="Image 8">
            <a:extLst>
              <a:ext uri="{FF2B5EF4-FFF2-40B4-BE49-F238E27FC236}">
                <a16:creationId xmlns="" xmlns:a16="http://schemas.microsoft.com/office/drawing/2014/main" id="{6D3E3110-9301-FF6F-CE3A-927D1E72F5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42032" y="3525624"/>
            <a:ext cx="4971067" cy="3332375"/>
          </a:xfrm>
          <a:prstGeom prst="rect">
            <a:avLst/>
          </a:prstGeom>
        </p:spPr>
      </p:pic>
      <p:pic>
        <p:nvPicPr>
          <p:cNvPr id="11" name="Image 10">
            <a:extLst>
              <a:ext uri="{FF2B5EF4-FFF2-40B4-BE49-F238E27FC236}">
                <a16:creationId xmlns="" xmlns:a16="http://schemas.microsoft.com/office/drawing/2014/main" id="{7B5B2282-EEEA-3F1B-9FDD-ABB3D3C12E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250" y="0"/>
            <a:ext cx="4323762" cy="3242822"/>
          </a:xfrm>
          <a:prstGeom prst="rect">
            <a:avLst/>
          </a:prstGeom>
        </p:spPr>
      </p:pic>
    </p:spTree>
    <p:extLst>
      <p:ext uri="{BB962C8B-B14F-4D97-AF65-F5344CB8AC3E}">
        <p14:creationId xmlns:p14="http://schemas.microsoft.com/office/powerpoint/2010/main" val="286483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A1704DA-DEFC-9BDC-C076-E2ABB80F247F}"/>
              </a:ext>
            </a:extLst>
          </p:cNvPr>
          <p:cNvSpPr>
            <a:spLocks noGrp="1"/>
          </p:cNvSpPr>
          <p:nvPr>
            <p:ph type="title"/>
          </p:nvPr>
        </p:nvSpPr>
        <p:spPr>
          <a:xfrm>
            <a:off x="2060576" y="600174"/>
            <a:ext cx="9421272" cy="606458"/>
          </a:xfrm>
        </p:spPr>
        <p:txBody>
          <a:bodyPr>
            <a:normAutofit fontScale="90000"/>
          </a:bodyPr>
          <a:lstStyle/>
          <a:p>
            <a:r>
              <a:rPr lang="fr-FR" dirty="0"/>
              <a:t>Réunion de la commission voyage le 16.03.2024</a:t>
            </a:r>
          </a:p>
        </p:txBody>
      </p:sp>
      <p:pic>
        <p:nvPicPr>
          <p:cNvPr id="5" name="Espace réservé du contenu 4">
            <a:extLst>
              <a:ext uri="{FF2B5EF4-FFF2-40B4-BE49-F238E27FC236}">
                <a16:creationId xmlns="" xmlns:a16="http://schemas.microsoft.com/office/drawing/2014/main" id="{C44BABBC-8EA4-9171-83E5-797163FCF11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7505" y="1480009"/>
            <a:ext cx="4858300" cy="3649662"/>
          </a:xfrm>
        </p:spPr>
      </p:pic>
      <p:pic>
        <p:nvPicPr>
          <p:cNvPr id="7" name="Image 6">
            <a:extLst>
              <a:ext uri="{FF2B5EF4-FFF2-40B4-BE49-F238E27FC236}">
                <a16:creationId xmlns="" xmlns:a16="http://schemas.microsoft.com/office/drawing/2014/main" id="{82481338-2209-481A-CEF8-A31106BC10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5770" y="2839771"/>
            <a:ext cx="4858302" cy="3649663"/>
          </a:xfrm>
          <a:prstGeom prst="rect">
            <a:avLst/>
          </a:prstGeom>
        </p:spPr>
      </p:pic>
      <p:pic>
        <p:nvPicPr>
          <p:cNvPr id="3" name="Image 2">
            <a:extLst>
              <a:ext uri="{FF2B5EF4-FFF2-40B4-BE49-F238E27FC236}">
                <a16:creationId xmlns="" xmlns:a16="http://schemas.microsoft.com/office/drawing/2014/main" id="{C028BE3D-26BF-10B6-13BE-FFA531123E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307" y="334828"/>
            <a:ext cx="573074" cy="871804"/>
          </a:xfrm>
          <a:prstGeom prst="rect">
            <a:avLst/>
          </a:prstGeom>
        </p:spPr>
      </p:pic>
    </p:spTree>
    <p:extLst>
      <p:ext uri="{BB962C8B-B14F-4D97-AF65-F5344CB8AC3E}">
        <p14:creationId xmlns:p14="http://schemas.microsoft.com/office/powerpoint/2010/main" val="139717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40DFA3A-D757-E0FD-683B-8174E69A4762}"/>
              </a:ext>
            </a:extLst>
          </p:cNvPr>
          <p:cNvSpPr>
            <a:spLocks noGrp="1"/>
          </p:cNvSpPr>
          <p:nvPr>
            <p:ph type="title"/>
          </p:nvPr>
        </p:nvSpPr>
        <p:spPr>
          <a:xfrm>
            <a:off x="3523488" y="96835"/>
            <a:ext cx="5326144" cy="678731"/>
          </a:xfrm>
        </p:spPr>
        <p:txBody>
          <a:bodyPr>
            <a:normAutofit fontScale="90000"/>
          </a:bodyPr>
          <a:lstStyle/>
          <a:p>
            <a:r>
              <a:rPr lang="fr-FR" dirty="0"/>
              <a:t>Réunion du 12 avril 2024</a:t>
            </a:r>
          </a:p>
        </p:txBody>
      </p:sp>
      <p:sp>
        <p:nvSpPr>
          <p:cNvPr id="3" name="Espace réservé du contenu 2">
            <a:extLst>
              <a:ext uri="{FF2B5EF4-FFF2-40B4-BE49-F238E27FC236}">
                <a16:creationId xmlns="" xmlns:a16="http://schemas.microsoft.com/office/drawing/2014/main" id="{FA017A3A-81E8-9E9A-A789-9CCE99636A8F}"/>
              </a:ext>
            </a:extLst>
          </p:cNvPr>
          <p:cNvSpPr>
            <a:spLocks noGrp="1"/>
          </p:cNvSpPr>
          <p:nvPr>
            <p:ph idx="1"/>
          </p:nvPr>
        </p:nvSpPr>
        <p:spPr>
          <a:xfrm>
            <a:off x="81699" y="2998727"/>
            <a:ext cx="7456602" cy="3649133"/>
          </a:xfrm>
        </p:spPr>
        <p:txBody>
          <a:bodyPr>
            <a:normAutofit fontScale="92500" lnSpcReduction="10000"/>
          </a:bodyPr>
          <a:lstStyle/>
          <a:p>
            <a:r>
              <a:rPr lang="fr-FR" dirty="0"/>
              <a:t>René fait la présentation du site OCS. Il détaille ensuite les modalités de déclaration I-FAP via le site CDE ou en direct. N’hésitez pas à le contacter si vous rencontrez un problème. La présentation se trouve sur notre site OCS. </a:t>
            </a:r>
          </a:p>
          <a:p>
            <a:r>
              <a:rPr lang="fr-FR" dirty="0"/>
              <a:t>Mireille nous fait le point sur notre prochain voyage à Beauval. 27 personnes inscrites + 2 offertes (gagnants du loto). Le coût total pour le club est de 1665 euros. (61,67 par personne de prise en charge par le club). Nous projetons ensuite un film sur les origines de Beauval. </a:t>
            </a:r>
          </a:p>
          <a:p>
            <a:r>
              <a:rPr lang="fr-FR" dirty="0"/>
              <a:t>Magaly, au nom de la commission voyage, parle ensuite de notre prochaine sortie, qui se fera le dimanche 1er septembre, au parc zoologique de Peaugres, à Saint Cyr. Elle évoque les divers contacts pris par la commission voyage. </a:t>
            </a:r>
          </a:p>
          <a:p>
            <a:r>
              <a:rPr lang="fr-FR" dirty="0"/>
              <a:t>La commission voyage prépare un voyage pour 2025. </a:t>
            </a:r>
          </a:p>
          <a:p>
            <a:r>
              <a:rPr lang="fr-FR" dirty="0"/>
              <a:t>Agnès fait lecture du règlement, de l’attestation sur l’honneur et de la feuille d’encagement préparés pour la prochaine bourse du 17 novembre 2024.</a:t>
            </a:r>
          </a:p>
        </p:txBody>
      </p:sp>
      <p:pic>
        <p:nvPicPr>
          <p:cNvPr id="5" name="Image 4">
            <a:extLst>
              <a:ext uri="{FF2B5EF4-FFF2-40B4-BE49-F238E27FC236}">
                <a16:creationId xmlns="" xmlns:a16="http://schemas.microsoft.com/office/drawing/2014/main" id="{F7011EED-C231-595D-8246-F3B25ACE47E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67496" y="61275"/>
            <a:ext cx="2013974" cy="1493048"/>
          </a:xfrm>
          <a:prstGeom prst="rect">
            <a:avLst/>
          </a:prstGeom>
        </p:spPr>
      </p:pic>
      <p:pic>
        <p:nvPicPr>
          <p:cNvPr id="9" name="Image 8">
            <a:extLst>
              <a:ext uri="{FF2B5EF4-FFF2-40B4-BE49-F238E27FC236}">
                <a16:creationId xmlns="" xmlns:a16="http://schemas.microsoft.com/office/drawing/2014/main" id="{2F409553-4B4B-D446-DE12-9AAAB04F7E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757" y="197412"/>
            <a:ext cx="3327893" cy="2495920"/>
          </a:xfrm>
          <a:prstGeom prst="rect">
            <a:avLst/>
          </a:prstGeom>
        </p:spPr>
      </p:pic>
      <p:sp>
        <p:nvSpPr>
          <p:cNvPr id="11" name="ZoneTexte 10">
            <a:extLst>
              <a:ext uri="{FF2B5EF4-FFF2-40B4-BE49-F238E27FC236}">
                <a16:creationId xmlns="" xmlns:a16="http://schemas.microsoft.com/office/drawing/2014/main" id="{68F19A61-8149-F845-62D2-B1E6243E4DC5}"/>
              </a:ext>
            </a:extLst>
          </p:cNvPr>
          <p:cNvSpPr txBox="1"/>
          <p:nvPr/>
        </p:nvSpPr>
        <p:spPr>
          <a:xfrm>
            <a:off x="4409230" y="642715"/>
            <a:ext cx="3996253" cy="646331"/>
          </a:xfrm>
          <a:prstGeom prst="rect">
            <a:avLst/>
          </a:prstGeom>
          <a:noFill/>
        </p:spPr>
        <p:txBody>
          <a:bodyPr wrap="square">
            <a:spAutoFit/>
          </a:bodyPr>
          <a:lstStyle/>
          <a:p>
            <a:r>
              <a:rPr lang="fr-FR" dirty="0"/>
              <a:t>Nous accueillons Franck MIDALI, Marceline ANTHONIAZ et Lola SANCHEZ . </a:t>
            </a:r>
          </a:p>
        </p:txBody>
      </p:sp>
      <p:pic>
        <p:nvPicPr>
          <p:cNvPr id="13" name="Image 12">
            <a:extLst>
              <a:ext uri="{FF2B5EF4-FFF2-40B4-BE49-F238E27FC236}">
                <a16:creationId xmlns="" xmlns:a16="http://schemas.microsoft.com/office/drawing/2014/main" id="{9EF9CF9C-9C01-2BC6-542D-3991177E5C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8301" y="3429000"/>
            <a:ext cx="4572000" cy="3429000"/>
          </a:xfrm>
          <a:prstGeom prst="rect">
            <a:avLst/>
          </a:prstGeom>
        </p:spPr>
      </p:pic>
      <p:pic>
        <p:nvPicPr>
          <p:cNvPr id="15" name="Image 14">
            <a:extLst>
              <a:ext uri="{FF2B5EF4-FFF2-40B4-BE49-F238E27FC236}">
                <a16:creationId xmlns="" xmlns:a16="http://schemas.microsoft.com/office/drawing/2014/main" id="{B6499C33-95B2-A3F4-A8A7-880DA89A7C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7714" y="2003081"/>
            <a:ext cx="2689782" cy="2017336"/>
          </a:xfrm>
          <a:prstGeom prst="rect">
            <a:avLst/>
          </a:prstGeom>
        </p:spPr>
      </p:pic>
      <p:pic>
        <p:nvPicPr>
          <p:cNvPr id="17" name="Image 16">
            <a:extLst>
              <a:ext uri="{FF2B5EF4-FFF2-40B4-BE49-F238E27FC236}">
                <a16:creationId xmlns="" xmlns:a16="http://schemas.microsoft.com/office/drawing/2014/main" id="{0FAE07FE-9F63-4ADA-363E-63D8B157592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632691" y="1367023"/>
            <a:ext cx="3568575" cy="1606608"/>
          </a:xfrm>
          <a:prstGeom prst="rect">
            <a:avLst/>
          </a:prstGeom>
        </p:spPr>
      </p:pic>
      <p:pic>
        <p:nvPicPr>
          <p:cNvPr id="19" name="Image 18">
            <a:extLst>
              <a:ext uri="{FF2B5EF4-FFF2-40B4-BE49-F238E27FC236}">
                <a16:creationId xmlns="" xmlns:a16="http://schemas.microsoft.com/office/drawing/2014/main" id="{A370B903-8081-2E2F-5D3E-D693661678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67496" y="1821897"/>
            <a:ext cx="2142805" cy="1607104"/>
          </a:xfrm>
          <a:prstGeom prst="rect">
            <a:avLst/>
          </a:prstGeom>
        </p:spPr>
      </p:pic>
      <p:pic>
        <p:nvPicPr>
          <p:cNvPr id="21" name="Image 20">
            <a:extLst>
              <a:ext uri="{FF2B5EF4-FFF2-40B4-BE49-F238E27FC236}">
                <a16:creationId xmlns="" xmlns:a16="http://schemas.microsoft.com/office/drawing/2014/main" id="{A267F0AC-B5B6-97EF-8A8F-C83FACF1EA23}"/>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370918" y="118605"/>
            <a:ext cx="1272619" cy="1606608"/>
          </a:xfrm>
          <a:prstGeom prst="rect">
            <a:avLst/>
          </a:prstGeom>
        </p:spPr>
      </p:pic>
      <p:pic>
        <p:nvPicPr>
          <p:cNvPr id="23" name="Image 22">
            <a:extLst>
              <a:ext uri="{FF2B5EF4-FFF2-40B4-BE49-F238E27FC236}">
                <a16:creationId xmlns="" xmlns:a16="http://schemas.microsoft.com/office/drawing/2014/main" id="{6645FE1F-A354-AAB5-52DD-A1571CCF4EE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368645" y="5771953"/>
            <a:ext cx="2073676" cy="1086047"/>
          </a:xfrm>
          <a:prstGeom prst="rect">
            <a:avLst/>
          </a:prstGeom>
        </p:spPr>
      </p:pic>
      <p:pic>
        <p:nvPicPr>
          <p:cNvPr id="4" name="Image 3">
            <a:extLst>
              <a:ext uri="{FF2B5EF4-FFF2-40B4-BE49-F238E27FC236}">
                <a16:creationId xmlns="" xmlns:a16="http://schemas.microsoft.com/office/drawing/2014/main" id="{CF607A0D-71B9-0C7B-97CB-7E2C131201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3106" y="688292"/>
            <a:ext cx="342165" cy="520528"/>
          </a:xfrm>
          <a:prstGeom prst="rect">
            <a:avLst/>
          </a:prstGeom>
        </p:spPr>
      </p:pic>
    </p:spTree>
    <p:extLst>
      <p:ext uri="{BB962C8B-B14F-4D97-AF65-F5344CB8AC3E}">
        <p14:creationId xmlns:p14="http://schemas.microsoft.com/office/powerpoint/2010/main" val="200226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D6A1EF7-3D78-0964-B85D-48DEE9E3F2BA}"/>
              </a:ext>
            </a:extLst>
          </p:cNvPr>
          <p:cNvSpPr>
            <a:spLocks noGrp="1"/>
          </p:cNvSpPr>
          <p:nvPr>
            <p:ph type="title"/>
          </p:nvPr>
        </p:nvSpPr>
        <p:spPr>
          <a:xfrm>
            <a:off x="179110" y="270148"/>
            <a:ext cx="5703216" cy="531130"/>
          </a:xfrm>
        </p:spPr>
        <p:txBody>
          <a:bodyPr>
            <a:normAutofit fontScale="90000"/>
          </a:bodyPr>
          <a:lstStyle/>
          <a:p>
            <a:r>
              <a:rPr lang="fr-FR" sz="2700" dirty="0"/>
              <a:t>Séjour a beauval du 11 au 13 mai 2024</a:t>
            </a:r>
            <a:endParaRPr lang="fr-FR" dirty="0"/>
          </a:p>
        </p:txBody>
      </p:sp>
      <p:pic>
        <p:nvPicPr>
          <p:cNvPr id="5" name="Espace réservé du contenu 4">
            <a:extLst>
              <a:ext uri="{FF2B5EF4-FFF2-40B4-BE49-F238E27FC236}">
                <a16:creationId xmlns="" xmlns:a16="http://schemas.microsoft.com/office/drawing/2014/main" id="{47B61C98-BACA-5024-5891-9DC933860E5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81294" y="378725"/>
            <a:ext cx="3278324" cy="2458743"/>
          </a:xfrm>
        </p:spPr>
      </p:pic>
      <p:pic>
        <p:nvPicPr>
          <p:cNvPr id="7" name="Image 6">
            <a:extLst>
              <a:ext uri="{FF2B5EF4-FFF2-40B4-BE49-F238E27FC236}">
                <a16:creationId xmlns="" xmlns:a16="http://schemas.microsoft.com/office/drawing/2014/main" id="{7F196E1D-11C0-4D8E-62B7-284C8C1E4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9406" y="3429000"/>
            <a:ext cx="4003249" cy="3002437"/>
          </a:xfrm>
          <a:prstGeom prst="rect">
            <a:avLst/>
          </a:prstGeom>
        </p:spPr>
      </p:pic>
      <p:pic>
        <p:nvPicPr>
          <p:cNvPr id="9" name="Image 8">
            <a:extLst>
              <a:ext uri="{FF2B5EF4-FFF2-40B4-BE49-F238E27FC236}">
                <a16:creationId xmlns="" xmlns:a16="http://schemas.microsoft.com/office/drawing/2014/main" id="{195B6610-5E0F-805C-7715-14F5F48D99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0926" y="270147"/>
            <a:ext cx="2266740" cy="1700055"/>
          </a:xfrm>
          <a:prstGeom prst="rect">
            <a:avLst/>
          </a:prstGeom>
        </p:spPr>
      </p:pic>
      <p:pic>
        <p:nvPicPr>
          <p:cNvPr id="13" name="Image 12">
            <a:extLst>
              <a:ext uri="{FF2B5EF4-FFF2-40B4-BE49-F238E27FC236}">
                <a16:creationId xmlns="" xmlns:a16="http://schemas.microsoft.com/office/drawing/2014/main" id="{08C4DA7D-9A05-8114-3674-35C9321014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263" y="882584"/>
            <a:ext cx="2900315" cy="2175236"/>
          </a:xfrm>
          <a:prstGeom prst="rect">
            <a:avLst/>
          </a:prstGeom>
        </p:spPr>
      </p:pic>
      <p:pic>
        <p:nvPicPr>
          <p:cNvPr id="15" name="Image 14">
            <a:extLst>
              <a:ext uri="{FF2B5EF4-FFF2-40B4-BE49-F238E27FC236}">
                <a16:creationId xmlns="" xmlns:a16="http://schemas.microsoft.com/office/drawing/2014/main" id="{71952D16-37C4-8567-036D-C0EB97594C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5392" y="859694"/>
            <a:ext cx="2042475" cy="1531856"/>
          </a:xfrm>
          <a:prstGeom prst="rect">
            <a:avLst/>
          </a:prstGeom>
        </p:spPr>
      </p:pic>
      <p:pic>
        <p:nvPicPr>
          <p:cNvPr id="17" name="Image 16">
            <a:extLst>
              <a:ext uri="{FF2B5EF4-FFF2-40B4-BE49-F238E27FC236}">
                <a16:creationId xmlns="" xmlns:a16="http://schemas.microsoft.com/office/drawing/2014/main" id="{BA64A6BF-F23A-F2EB-7B1F-185A30D01E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35420" y="2331780"/>
            <a:ext cx="2921159" cy="2194439"/>
          </a:xfrm>
          <a:prstGeom prst="rect">
            <a:avLst/>
          </a:prstGeom>
        </p:spPr>
      </p:pic>
      <p:pic>
        <p:nvPicPr>
          <p:cNvPr id="19" name="Image 18">
            <a:extLst>
              <a:ext uri="{FF2B5EF4-FFF2-40B4-BE49-F238E27FC236}">
                <a16:creationId xmlns="" xmlns:a16="http://schemas.microsoft.com/office/drawing/2014/main" id="{F53CDA0A-7B9B-5E29-3BAC-4512511732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39" y="3212184"/>
            <a:ext cx="2796619" cy="2097464"/>
          </a:xfrm>
          <a:prstGeom prst="rect">
            <a:avLst/>
          </a:prstGeom>
        </p:spPr>
      </p:pic>
      <p:pic>
        <p:nvPicPr>
          <p:cNvPr id="21" name="Image 20">
            <a:extLst>
              <a:ext uri="{FF2B5EF4-FFF2-40B4-BE49-F238E27FC236}">
                <a16:creationId xmlns="" xmlns:a16="http://schemas.microsoft.com/office/drawing/2014/main" id="{A3AA3FD7-80D2-25A1-B2FB-755E177EC7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16055" y="4682460"/>
            <a:ext cx="2540524" cy="1905393"/>
          </a:xfrm>
          <a:prstGeom prst="rect">
            <a:avLst/>
          </a:prstGeom>
        </p:spPr>
      </p:pic>
      <p:pic>
        <p:nvPicPr>
          <p:cNvPr id="23" name="Image 22">
            <a:extLst>
              <a:ext uri="{FF2B5EF4-FFF2-40B4-BE49-F238E27FC236}">
                <a16:creationId xmlns="" xmlns:a16="http://schemas.microsoft.com/office/drawing/2014/main" id="{D444F72A-021C-F20F-6D67-194FE37A6CA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83916" y="4466451"/>
            <a:ext cx="2740725" cy="2055544"/>
          </a:xfrm>
          <a:prstGeom prst="rect">
            <a:avLst/>
          </a:prstGeom>
        </p:spPr>
      </p:pic>
      <p:pic>
        <p:nvPicPr>
          <p:cNvPr id="3" name="Image 2">
            <a:extLst>
              <a:ext uri="{FF2B5EF4-FFF2-40B4-BE49-F238E27FC236}">
                <a16:creationId xmlns="" xmlns:a16="http://schemas.microsoft.com/office/drawing/2014/main" id="{51F8FB3D-B62E-9718-B28B-68CFC1CA11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77276" y="2774012"/>
            <a:ext cx="810095" cy="1232379"/>
          </a:xfrm>
          <a:prstGeom prst="rect">
            <a:avLst/>
          </a:prstGeom>
        </p:spPr>
      </p:pic>
      <p:sp>
        <p:nvSpPr>
          <p:cNvPr id="4" name="ZoneTexte 3">
            <a:extLst>
              <a:ext uri="{FF2B5EF4-FFF2-40B4-BE49-F238E27FC236}">
                <a16:creationId xmlns="" xmlns:a16="http://schemas.microsoft.com/office/drawing/2014/main" id="{434F0C12-30B0-84DF-C5D5-5B7D07811D8C}"/>
              </a:ext>
            </a:extLst>
          </p:cNvPr>
          <p:cNvSpPr txBox="1"/>
          <p:nvPr/>
        </p:nvSpPr>
        <p:spPr>
          <a:xfrm>
            <a:off x="7877666" y="2903456"/>
            <a:ext cx="4001071" cy="369332"/>
          </a:xfrm>
          <a:prstGeom prst="rect">
            <a:avLst/>
          </a:prstGeom>
          <a:noFill/>
        </p:spPr>
        <p:txBody>
          <a:bodyPr wrap="square" rtlCol="0">
            <a:spAutoFit/>
          </a:bodyPr>
          <a:lstStyle/>
          <a:p>
            <a:r>
              <a:rPr lang="fr-FR" dirty="0"/>
              <a:t>Un séjour convivial et très réussi</a:t>
            </a:r>
          </a:p>
        </p:txBody>
      </p:sp>
    </p:spTree>
    <p:extLst>
      <p:ext uri="{BB962C8B-B14F-4D97-AF65-F5344CB8AC3E}">
        <p14:creationId xmlns:p14="http://schemas.microsoft.com/office/powerpoint/2010/main" val="86672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95EC6097-68DA-E952-3432-8B247A6C81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393" y="94268"/>
            <a:ext cx="4839094" cy="3629321"/>
          </a:xfrm>
          <a:prstGeom prst="rect">
            <a:avLst/>
          </a:prstGeom>
        </p:spPr>
      </p:pic>
      <p:pic>
        <p:nvPicPr>
          <p:cNvPr id="7" name="Image 6">
            <a:extLst>
              <a:ext uri="{FF2B5EF4-FFF2-40B4-BE49-F238E27FC236}">
                <a16:creationId xmlns="" xmlns:a16="http://schemas.microsoft.com/office/drawing/2014/main" id="{390A67CE-71DF-D765-90A6-DBE40D73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8667" y="94268"/>
            <a:ext cx="3462780" cy="2597085"/>
          </a:xfrm>
          <a:prstGeom prst="rect">
            <a:avLst/>
          </a:prstGeom>
        </p:spPr>
      </p:pic>
      <p:pic>
        <p:nvPicPr>
          <p:cNvPr id="11" name="Image 10">
            <a:extLst>
              <a:ext uri="{FF2B5EF4-FFF2-40B4-BE49-F238E27FC236}">
                <a16:creationId xmlns="" xmlns:a16="http://schemas.microsoft.com/office/drawing/2014/main" id="{1ECBDA34-DC05-8D76-A609-9F66B9DE33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8329" y="94268"/>
            <a:ext cx="3462780" cy="2597085"/>
          </a:xfrm>
          <a:prstGeom prst="rect">
            <a:avLst/>
          </a:prstGeom>
        </p:spPr>
      </p:pic>
      <p:pic>
        <p:nvPicPr>
          <p:cNvPr id="13" name="Image 12">
            <a:extLst>
              <a:ext uri="{FF2B5EF4-FFF2-40B4-BE49-F238E27FC236}">
                <a16:creationId xmlns="" xmlns:a16="http://schemas.microsoft.com/office/drawing/2014/main" id="{DB04D07D-224E-0AA6-A674-028EF7F9A9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8688" y="4534607"/>
            <a:ext cx="2852759" cy="2139569"/>
          </a:xfrm>
          <a:prstGeom prst="rect">
            <a:avLst/>
          </a:prstGeom>
        </p:spPr>
      </p:pic>
      <p:pic>
        <p:nvPicPr>
          <p:cNvPr id="15" name="Image 14">
            <a:extLst>
              <a:ext uri="{FF2B5EF4-FFF2-40B4-BE49-F238E27FC236}">
                <a16:creationId xmlns="" xmlns:a16="http://schemas.microsoft.com/office/drawing/2014/main" id="{68159255-5899-60E3-65A9-A958AC7ED35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67201" y="2762055"/>
            <a:ext cx="3651315" cy="2285998"/>
          </a:xfrm>
          <a:prstGeom prst="rect">
            <a:avLst/>
          </a:prstGeom>
        </p:spPr>
      </p:pic>
      <p:pic>
        <p:nvPicPr>
          <p:cNvPr id="19" name="Image 18">
            <a:extLst>
              <a:ext uri="{FF2B5EF4-FFF2-40B4-BE49-F238E27FC236}">
                <a16:creationId xmlns="" xmlns:a16="http://schemas.microsoft.com/office/drawing/2014/main" id="{9DD60E94-9A50-5019-8059-3F4781C6A45E}"/>
              </a:ext>
            </a:extLst>
          </p:cNvPr>
          <p:cNvPicPr>
            <a:picLocks noChangeAspect="1"/>
          </p:cNvPicPr>
          <p:nvPr/>
        </p:nvPicPr>
        <p:blipFill>
          <a:blip r:embed="rId7" cstate="email">
            <a:extLst>
              <a:ext uri="{28A0092B-C50C-407E-A947-70E740481C1C}">
                <a14:useLocalDpi xmlns:a14="http://schemas.microsoft.com/office/drawing/2010/main"/>
              </a:ext>
            </a:extLst>
          </a:blip>
          <a:srcRect r="-1476"/>
          <a:stretch/>
        </p:blipFill>
        <p:spPr>
          <a:xfrm>
            <a:off x="153971" y="5048053"/>
            <a:ext cx="5938887" cy="1715679"/>
          </a:xfrm>
          <a:prstGeom prst="rect">
            <a:avLst/>
          </a:prstGeom>
        </p:spPr>
      </p:pic>
      <p:pic>
        <p:nvPicPr>
          <p:cNvPr id="21" name="Image 20">
            <a:extLst>
              <a:ext uri="{FF2B5EF4-FFF2-40B4-BE49-F238E27FC236}">
                <a16:creationId xmlns="" xmlns:a16="http://schemas.microsoft.com/office/drawing/2014/main" id="{A4FC72F0-D732-5A05-2463-37D781132BB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99459" y="3267692"/>
            <a:ext cx="3380690" cy="1666197"/>
          </a:xfrm>
          <a:prstGeom prst="rect">
            <a:avLst/>
          </a:prstGeom>
        </p:spPr>
      </p:pic>
      <p:sp>
        <p:nvSpPr>
          <p:cNvPr id="2" name="ZoneTexte 1">
            <a:extLst>
              <a:ext uri="{FF2B5EF4-FFF2-40B4-BE49-F238E27FC236}">
                <a16:creationId xmlns="" xmlns:a16="http://schemas.microsoft.com/office/drawing/2014/main" id="{B906EE03-2DB4-3AD2-851E-C9EFEEA11D5F}"/>
              </a:ext>
            </a:extLst>
          </p:cNvPr>
          <p:cNvSpPr txBox="1"/>
          <p:nvPr/>
        </p:nvSpPr>
        <p:spPr>
          <a:xfrm>
            <a:off x="8050491" y="2762055"/>
            <a:ext cx="3110845" cy="369332"/>
          </a:xfrm>
          <a:prstGeom prst="rect">
            <a:avLst/>
          </a:prstGeom>
          <a:noFill/>
        </p:spPr>
        <p:txBody>
          <a:bodyPr wrap="square" rtlCol="0">
            <a:spAutoFit/>
          </a:bodyPr>
          <a:lstStyle/>
          <a:p>
            <a:r>
              <a:rPr lang="fr-FR" dirty="0"/>
              <a:t>Visite du Château de Valençay</a:t>
            </a:r>
          </a:p>
        </p:txBody>
      </p:sp>
      <p:pic>
        <p:nvPicPr>
          <p:cNvPr id="4" name="Image 3">
            <a:extLst>
              <a:ext uri="{FF2B5EF4-FFF2-40B4-BE49-F238E27FC236}">
                <a16:creationId xmlns="" xmlns:a16="http://schemas.microsoft.com/office/drawing/2014/main" id="{571C4496-BE42-2DAC-1E7F-1C1AF127D1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38688" y="3131387"/>
            <a:ext cx="2852759" cy="1271768"/>
          </a:xfrm>
          <a:prstGeom prst="rect">
            <a:avLst/>
          </a:prstGeom>
        </p:spPr>
      </p:pic>
      <p:sp>
        <p:nvSpPr>
          <p:cNvPr id="6" name="ZoneTexte 5">
            <a:extLst>
              <a:ext uri="{FF2B5EF4-FFF2-40B4-BE49-F238E27FC236}">
                <a16:creationId xmlns="" xmlns:a16="http://schemas.microsoft.com/office/drawing/2014/main" id="{6A2CEEFB-AA1E-A6C3-3BDD-0F5F209C5C1A}"/>
              </a:ext>
            </a:extLst>
          </p:cNvPr>
          <p:cNvSpPr txBox="1"/>
          <p:nvPr/>
        </p:nvSpPr>
        <p:spPr>
          <a:xfrm>
            <a:off x="6221691" y="5156462"/>
            <a:ext cx="2852759" cy="1477328"/>
          </a:xfrm>
          <a:prstGeom prst="rect">
            <a:avLst/>
          </a:prstGeom>
          <a:noFill/>
        </p:spPr>
        <p:txBody>
          <a:bodyPr wrap="square" rtlCol="0">
            <a:spAutoFit/>
          </a:bodyPr>
          <a:lstStyle/>
          <a:p>
            <a:r>
              <a:rPr lang="fr-FR" dirty="0"/>
              <a:t>Beau château avec un parc verdoyant et de splendides collections de meubles, sculptures, peintures et objets précieux.</a:t>
            </a:r>
          </a:p>
        </p:txBody>
      </p:sp>
    </p:spTree>
    <p:extLst>
      <p:ext uri="{BB962C8B-B14F-4D97-AF65-F5344CB8AC3E}">
        <p14:creationId xmlns:p14="http://schemas.microsoft.com/office/powerpoint/2010/main" val="367239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9578DE23-11DB-22E1-362E-4C6285488D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307" y="358218"/>
            <a:ext cx="4572000" cy="3429000"/>
          </a:xfrm>
          <a:prstGeom prst="rect">
            <a:avLst/>
          </a:prstGeom>
        </p:spPr>
      </p:pic>
      <p:pic>
        <p:nvPicPr>
          <p:cNvPr id="5" name="Image 4">
            <a:extLst>
              <a:ext uri="{FF2B5EF4-FFF2-40B4-BE49-F238E27FC236}">
                <a16:creationId xmlns="" xmlns:a16="http://schemas.microsoft.com/office/drawing/2014/main" id="{24922CCB-5FCE-E686-1F29-2BA76D1D56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1197" y="578570"/>
            <a:ext cx="2494960" cy="1871220"/>
          </a:xfrm>
          <a:prstGeom prst="rect">
            <a:avLst/>
          </a:prstGeom>
        </p:spPr>
      </p:pic>
      <p:pic>
        <p:nvPicPr>
          <p:cNvPr id="7" name="Image 6">
            <a:extLst>
              <a:ext uri="{FF2B5EF4-FFF2-40B4-BE49-F238E27FC236}">
                <a16:creationId xmlns="" xmlns:a16="http://schemas.microsoft.com/office/drawing/2014/main" id="{C7CFA594-D2A7-58D7-A7BC-83162C0CE3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2714920"/>
            <a:ext cx="5209880" cy="3907410"/>
          </a:xfrm>
          <a:prstGeom prst="rect">
            <a:avLst/>
          </a:prstGeom>
        </p:spPr>
      </p:pic>
      <p:pic>
        <p:nvPicPr>
          <p:cNvPr id="9" name="Image 8">
            <a:extLst>
              <a:ext uri="{FF2B5EF4-FFF2-40B4-BE49-F238E27FC236}">
                <a16:creationId xmlns="" xmlns:a16="http://schemas.microsoft.com/office/drawing/2014/main" id="{BB3CFD97-5E82-582C-6E95-F43EE416A5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8965" y="3930978"/>
            <a:ext cx="3739299" cy="2804474"/>
          </a:xfrm>
          <a:prstGeom prst="rect">
            <a:avLst/>
          </a:prstGeom>
        </p:spPr>
      </p:pic>
      <p:pic>
        <p:nvPicPr>
          <p:cNvPr id="11" name="Image 10">
            <a:extLst>
              <a:ext uri="{FF2B5EF4-FFF2-40B4-BE49-F238E27FC236}">
                <a16:creationId xmlns="" xmlns:a16="http://schemas.microsoft.com/office/drawing/2014/main" id="{925207CF-7784-9B4D-8B23-77600B81BB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6400" y="221530"/>
            <a:ext cx="2971013" cy="2228260"/>
          </a:xfrm>
          <a:prstGeom prst="rect">
            <a:avLst/>
          </a:prstGeom>
        </p:spPr>
      </p:pic>
      <p:sp>
        <p:nvSpPr>
          <p:cNvPr id="2" name="ZoneTexte 1">
            <a:extLst>
              <a:ext uri="{FF2B5EF4-FFF2-40B4-BE49-F238E27FC236}">
                <a16:creationId xmlns="" xmlns:a16="http://schemas.microsoft.com/office/drawing/2014/main" id="{21B7FA73-25CB-98CC-BDD0-3EF26A3C9596}"/>
              </a:ext>
            </a:extLst>
          </p:cNvPr>
          <p:cNvSpPr txBox="1"/>
          <p:nvPr/>
        </p:nvSpPr>
        <p:spPr>
          <a:xfrm>
            <a:off x="10825113" y="2633159"/>
            <a:ext cx="1168924" cy="3970318"/>
          </a:xfrm>
          <a:prstGeom prst="rect">
            <a:avLst/>
          </a:prstGeom>
          <a:noFill/>
        </p:spPr>
        <p:txBody>
          <a:bodyPr wrap="square" rtlCol="0">
            <a:spAutoFit/>
          </a:bodyPr>
          <a:lstStyle/>
          <a:p>
            <a:r>
              <a:rPr lang="fr-FR" dirty="0"/>
              <a:t>En fin de journée à l’hôtel, une pause dans le </a:t>
            </a:r>
            <a:r>
              <a:rPr lang="fr-FR" dirty="0" smtClean="0"/>
              <a:t>jacuzzi </a:t>
            </a:r>
            <a:r>
              <a:rPr lang="fr-FR" dirty="0"/>
              <a:t>et la piscine avant le repas du soir. Nos gagnantes du loto sont ravies.</a:t>
            </a:r>
          </a:p>
        </p:txBody>
      </p:sp>
    </p:spTree>
    <p:extLst>
      <p:ext uri="{BB962C8B-B14F-4D97-AF65-F5344CB8AC3E}">
        <p14:creationId xmlns:p14="http://schemas.microsoft.com/office/powerpoint/2010/main" val="1121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29BBEBB3-A544-C37B-F0E8-512BEFBADD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491" y="254523"/>
            <a:ext cx="3940404" cy="2955303"/>
          </a:xfrm>
          <a:prstGeom prst="rect">
            <a:avLst/>
          </a:prstGeom>
        </p:spPr>
      </p:pic>
      <p:pic>
        <p:nvPicPr>
          <p:cNvPr id="5" name="Image 4">
            <a:extLst>
              <a:ext uri="{FF2B5EF4-FFF2-40B4-BE49-F238E27FC236}">
                <a16:creationId xmlns="" xmlns:a16="http://schemas.microsoft.com/office/drawing/2014/main" id="{B675D4AE-0F67-754D-D130-40ECB7C7A2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7277" y="254523"/>
            <a:ext cx="4864232" cy="3648174"/>
          </a:xfrm>
          <a:prstGeom prst="rect">
            <a:avLst/>
          </a:prstGeom>
        </p:spPr>
      </p:pic>
      <p:pic>
        <p:nvPicPr>
          <p:cNvPr id="7" name="Image 6">
            <a:extLst>
              <a:ext uri="{FF2B5EF4-FFF2-40B4-BE49-F238E27FC236}">
                <a16:creationId xmlns="" xmlns:a16="http://schemas.microsoft.com/office/drawing/2014/main" id="{73682BF1-8657-197D-A03C-1440ACE474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101" y="3429000"/>
            <a:ext cx="4572000" cy="3429000"/>
          </a:xfrm>
          <a:prstGeom prst="rect">
            <a:avLst/>
          </a:prstGeom>
        </p:spPr>
      </p:pic>
      <p:pic>
        <p:nvPicPr>
          <p:cNvPr id="9" name="Image 8">
            <a:extLst>
              <a:ext uri="{FF2B5EF4-FFF2-40B4-BE49-F238E27FC236}">
                <a16:creationId xmlns="" xmlns:a16="http://schemas.microsoft.com/office/drawing/2014/main" id="{E339CF36-47A8-A60D-1A71-70571A2B65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8855" y="480764"/>
            <a:ext cx="2130462" cy="1597846"/>
          </a:xfrm>
          <a:prstGeom prst="rect">
            <a:avLst/>
          </a:prstGeom>
        </p:spPr>
      </p:pic>
      <p:pic>
        <p:nvPicPr>
          <p:cNvPr id="11" name="Image 10">
            <a:extLst>
              <a:ext uri="{FF2B5EF4-FFF2-40B4-BE49-F238E27FC236}">
                <a16:creationId xmlns="" xmlns:a16="http://schemas.microsoft.com/office/drawing/2014/main" id="{5AD8B516-5C85-2889-E297-847D835618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14614" y="4147793"/>
            <a:ext cx="2846895" cy="2135171"/>
          </a:xfrm>
          <a:prstGeom prst="rect">
            <a:avLst/>
          </a:prstGeom>
        </p:spPr>
      </p:pic>
      <p:pic>
        <p:nvPicPr>
          <p:cNvPr id="13" name="Image 12">
            <a:extLst>
              <a:ext uri="{FF2B5EF4-FFF2-40B4-BE49-F238E27FC236}">
                <a16:creationId xmlns="" xmlns:a16="http://schemas.microsoft.com/office/drawing/2014/main" id="{3A116E13-F590-17AC-BC1B-8A0E9A0598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1855" y="4468306"/>
            <a:ext cx="2846895" cy="2135171"/>
          </a:xfrm>
          <a:prstGeom prst="rect">
            <a:avLst/>
          </a:prstGeom>
        </p:spPr>
      </p:pic>
      <p:pic>
        <p:nvPicPr>
          <p:cNvPr id="15" name="Image 14">
            <a:extLst>
              <a:ext uri="{FF2B5EF4-FFF2-40B4-BE49-F238E27FC236}">
                <a16:creationId xmlns="" xmlns:a16="http://schemas.microsoft.com/office/drawing/2014/main" id="{C6EF41A9-20F5-468C-FB2D-CEEDDD014EEC}"/>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370895" y="2520490"/>
            <a:ext cx="2528687" cy="1495330"/>
          </a:xfrm>
          <a:prstGeom prst="rect">
            <a:avLst/>
          </a:prstGeom>
        </p:spPr>
      </p:pic>
    </p:spTree>
    <p:extLst>
      <p:ext uri="{BB962C8B-B14F-4D97-AF65-F5344CB8AC3E}">
        <p14:creationId xmlns:p14="http://schemas.microsoft.com/office/powerpoint/2010/main" val="414026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4413755-1543-0B31-0C34-731B3897AE17}"/>
              </a:ext>
            </a:extLst>
          </p:cNvPr>
          <p:cNvSpPr>
            <a:spLocks noGrp="1"/>
          </p:cNvSpPr>
          <p:nvPr>
            <p:ph type="title"/>
          </p:nvPr>
        </p:nvSpPr>
        <p:spPr>
          <a:xfrm>
            <a:off x="1073426" y="296517"/>
            <a:ext cx="9743800" cy="573157"/>
          </a:xfrm>
        </p:spPr>
        <p:txBody>
          <a:bodyPr>
            <a:normAutofit fontScale="90000"/>
          </a:bodyPr>
          <a:lstStyle/>
          <a:p>
            <a:r>
              <a:rPr lang="fr-FR" dirty="0"/>
              <a:t>Retour sur l’année écoulée …</a:t>
            </a:r>
          </a:p>
        </p:txBody>
      </p:sp>
      <p:sp>
        <p:nvSpPr>
          <p:cNvPr id="3" name="Espace réservé du contenu 2">
            <a:extLst>
              <a:ext uri="{FF2B5EF4-FFF2-40B4-BE49-F238E27FC236}">
                <a16:creationId xmlns="" xmlns:a16="http://schemas.microsoft.com/office/drawing/2014/main" id="{1E7157C7-E585-9172-D97A-8F39C59F5237}"/>
              </a:ext>
            </a:extLst>
          </p:cNvPr>
          <p:cNvSpPr>
            <a:spLocks noGrp="1"/>
          </p:cNvSpPr>
          <p:nvPr>
            <p:ph idx="1"/>
          </p:nvPr>
        </p:nvSpPr>
        <p:spPr>
          <a:xfrm>
            <a:off x="241359" y="1612219"/>
            <a:ext cx="7239787" cy="2731591"/>
          </a:xfrm>
        </p:spPr>
        <p:txBody>
          <a:bodyPr>
            <a:normAutofit fontScale="92500"/>
          </a:bodyPr>
          <a:lstStyle/>
          <a:p>
            <a:r>
              <a:rPr lang="fr-FR" dirty="0"/>
              <a:t>Mireille a présenté un diaporama de l’année </a:t>
            </a:r>
            <a:r>
              <a:rPr lang="fr-FR" dirty="0" smtClean="0"/>
              <a:t>écoulée </a:t>
            </a:r>
            <a:r>
              <a:rPr lang="fr-FR" dirty="0"/>
              <a:t>et l’a commenté. Denis a présenté les comptes.</a:t>
            </a:r>
          </a:p>
          <a:p>
            <a:r>
              <a:rPr lang="fr-FR" dirty="0"/>
              <a:t>La création de la commission voyages est un réel plus pour notre association. Cette commission très active a permis notamment la concrétisation de notre journée à « </a:t>
            </a:r>
            <a:r>
              <a:rPr lang="fr-FR" dirty="0" smtClean="0"/>
              <a:t>l’</a:t>
            </a:r>
            <a:r>
              <a:rPr lang="fr-FR" dirty="0" err="1" smtClean="0"/>
              <a:t>Academy</a:t>
            </a:r>
            <a:r>
              <a:rPr lang="fr-FR" dirty="0" smtClean="0"/>
              <a:t> </a:t>
            </a:r>
            <a:r>
              <a:rPr lang="fr-FR" dirty="0"/>
              <a:t>des perroquets » et du prochain voyage à Beauval. </a:t>
            </a:r>
          </a:p>
          <a:p>
            <a:r>
              <a:rPr lang="fr-FR" dirty="0"/>
              <a:t>Isabelle a pris la parole pour remercier Mireille et Christian pour leur grande implication lors du loto du 25 novembre 2023.</a:t>
            </a:r>
          </a:p>
          <a:p>
            <a:r>
              <a:rPr lang="fr-FR" dirty="0"/>
              <a:t>Un repas convivial a ensuite été partagé.</a:t>
            </a:r>
          </a:p>
          <a:p>
            <a:endParaRPr lang="fr-FR" dirty="0"/>
          </a:p>
        </p:txBody>
      </p:sp>
      <p:sp>
        <p:nvSpPr>
          <p:cNvPr id="5" name="ZoneTexte 4">
            <a:extLst>
              <a:ext uri="{FF2B5EF4-FFF2-40B4-BE49-F238E27FC236}">
                <a16:creationId xmlns="" xmlns:a16="http://schemas.microsoft.com/office/drawing/2014/main" id="{44EA45DA-D470-D4DB-BDF4-1B44587ED2F6}"/>
              </a:ext>
            </a:extLst>
          </p:cNvPr>
          <p:cNvSpPr txBox="1"/>
          <p:nvPr/>
        </p:nvSpPr>
        <p:spPr>
          <a:xfrm>
            <a:off x="1034549" y="869674"/>
            <a:ext cx="6097656" cy="646331"/>
          </a:xfrm>
          <a:prstGeom prst="rect">
            <a:avLst/>
          </a:prstGeom>
          <a:noFill/>
        </p:spPr>
        <p:txBody>
          <a:bodyPr wrap="square">
            <a:spAutoFit/>
          </a:bodyPr>
          <a:lstStyle/>
          <a:p>
            <a:r>
              <a:rPr lang="fr-FR" dirty="0"/>
              <a:t>ASSEMBLEE GENERALE OCS dimanche 14 janvier 2024 à 10 h 30 à la Brasserie du Prieuré</a:t>
            </a:r>
          </a:p>
        </p:txBody>
      </p:sp>
      <p:pic>
        <p:nvPicPr>
          <p:cNvPr id="6" name="Image 5">
            <a:extLst>
              <a:ext uri="{FF2B5EF4-FFF2-40B4-BE49-F238E27FC236}">
                <a16:creationId xmlns="" xmlns:a16="http://schemas.microsoft.com/office/drawing/2014/main" id="{8A26DAF8-7827-7909-460A-3F75369643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359" y="244013"/>
            <a:ext cx="581104" cy="885735"/>
          </a:xfrm>
          <a:prstGeom prst="rect">
            <a:avLst/>
          </a:prstGeom>
        </p:spPr>
      </p:pic>
      <p:pic>
        <p:nvPicPr>
          <p:cNvPr id="8" name="Image 7">
            <a:extLst>
              <a:ext uri="{FF2B5EF4-FFF2-40B4-BE49-F238E27FC236}">
                <a16:creationId xmlns="" xmlns:a16="http://schemas.microsoft.com/office/drawing/2014/main" id="{08B4A566-C314-67AC-50FB-DA3FA899C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3291" y="3683061"/>
            <a:ext cx="4007010" cy="3005257"/>
          </a:xfrm>
          <a:prstGeom prst="rect">
            <a:avLst/>
          </a:prstGeom>
        </p:spPr>
      </p:pic>
      <p:pic>
        <p:nvPicPr>
          <p:cNvPr id="10" name="Image 9">
            <a:extLst>
              <a:ext uri="{FF2B5EF4-FFF2-40B4-BE49-F238E27FC236}">
                <a16:creationId xmlns="" xmlns:a16="http://schemas.microsoft.com/office/drawing/2014/main" id="{29919F28-5E4B-2344-F507-B4D9E16FC5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8624" y="298112"/>
            <a:ext cx="4007008" cy="3005256"/>
          </a:xfrm>
          <a:prstGeom prst="rect">
            <a:avLst/>
          </a:prstGeom>
        </p:spPr>
      </p:pic>
      <p:pic>
        <p:nvPicPr>
          <p:cNvPr id="12" name="Image 11">
            <a:extLst>
              <a:ext uri="{FF2B5EF4-FFF2-40B4-BE49-F238E27FC236}">
                <a16:creationId xmlns="" xmlns:a16="http://schemas.microsoft.com/office/drawing/2014/main" id="{7C879D0D-7822-439A-94D3-1ED3D6A369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8326" y="4011106"/>
            <a:ext cx="3569617" cy="2677212"/>
          </a:xfrm>
          <a:prstGeom prst="rect">
            <a:avLst/>
          </a:prstGeom>
        </p:spPr>
      </p:pic>
      <p:pic>
        <p:nvPicPr>
          <p:cNvPr id="14" name="Image 13">
            <a:extLst>
              <a:ext uri="{FF2B5EF4-FFF2-40B4-BE49-F238E27FC236}">
                <a16:creationId xmlns="" xmlns:a16="http://schemas.microsoft.com/office/drawing/2014/main" id="{416798A8-8B82-2F61-0697-284B1A850B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99" y="4134080"/>
            <a:ext cx="3642122" cy="2731591"/>
          </a:xfrm>
          <a:prstGeom prst="rect">
            <a:avLst/>
          </a:prstGeom>
        </p:spPr>
      </p:pic>
    </p:spTree>
    <p:extLst>
      <p:ext uri="{BB962C8B-B14F-4D97-AF65-F5344CB8AC3E}">
        <p14:creationId xmlns:p14="http://schemas.microsoft.com/office/powerpoint/2010/main" val="290850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C25BDB8F-574A-02FA-D2AE-21FE08A4F2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527" y="150829"/>
            <a:ext cx="3670169" cy="2752627"/>
          </a:xfrm>
          <a:prstGeom prst="rect">
            <a:avLst/>
          </a:prstGeom>
        </p:spPr>
      </p:pic>
      <p:pic>
        <p:nvPicPr>
          <p:cNvPr id="7" name="Image 6">
            <a:extLst>
              <a:ext uri="{FF2B5EF4-FFF2-40B4-BE49-F238E27FC236}">
                <a16:creationId xmlns="" xmlns:a16="http://schemas.microsoft.com/office/drawing/2014/main" id="{AB313CD0-C5D9-686D-3B6E-1D5A0BBC2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822" y="318154"/>
            <a:ext cx="4069236" cy="3051927"/>
          </a:xfrm>
          <a:prstGeom prst="rect">
            <a:avLst/>
          </a:prstGeom>
        </p:spPr>
      </p:pic>
      <p:pic>
        <p:nvPicPr>
          <p:cNvPr id="9" name="Image 8">
            <a:extLst>
              <a:ext uri="{FF2B5EF4-FFF2-40B4-BE49-F238E27FC236}">
                <a16:creationId xmlns="" xmlns:a16="http://schemas.microsoft.com/office/drawing/2014/main" id="{57210C31-BAEA-2525-5B8D-3C0DB3C8E5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5137" y="3608112"/>
            <a:ext cx="4191786" cy="3143840"/>
          </a:xfrm>
          <a:prstGeom prst="rect">
            <a:avLst/>
          </a:prstGeom>
        </p:spPr>
      </p:pic>
      <p:pic>
        <p:nvPicPr>
          <p:cNvPr id="11" name="Image 10">
            <a:extLst>
              <a:ext uri="{FF2B5EF4-FFF2-40B4-BE49-F238E27FC236}">
                <a16:creationId xmlns="" xmlns:a16="http://schemas.microsoft.com/office/drawing/2014/main" id="{0DC5B406-F86F-CE1F-AACA-FB0853ED7A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755664" y="676603"/>
            <a:ext cx="4206190" cy="3154643"/>
          </a:xfrm>
          <a:prstGeom prst="rect">
            <a:avLst/>
          </a:prstGeom>
        </p:spPr>
      </p:pic>
      <p:pic>
        <p:nvPicPr>
          <p:cNvPr id="13" name="Image 12">
            <a:extLst>
              <a:ext uri="{FF2B5EF4-FFF2-40B4-BE49-F238E27FC236}">
                <a16:creationId xmlns="" xmlns:a16="http://schemas.microsoft.com/office/drawing/2014/main" id="{A66AE239-9B9E-E9D1-A5EA-B27E029D29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942" y="3036536"/>
            <a:ext cx="2757437" cy="2068078"/>
          </a:xfrm>
          <a:prstGeom prst="rect">
            <a:avLst/>
          </a:prstGeom>
        </p:spPr>
      </p:pic>
      <p:pic>
        <p:nvPicPr>
          <p:cNvPr id="15" name="Image 14">
            <a:extLst>
              <a:ext uri="{FF2B5EF4-FFF2-40B4-BE49-F238E27FC236}">
                <a16:creationId xmlns="" xmlns:a16="http://schemas.microsoft.com/office/drawing/2014/main" id="{4601A0EF-32FB-A774-1302-E3D29372AC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78644" y="4654338"/>
            <a:ext cx="2757437" cy="2068078"/>
          </a:xfrm>
          <a:prstGeom prst="rect">
            <a:avLst/>
          </a:prstGeom>
        </p:spPr>
      </p:pic>
      <p:pic>
        <p:nvPicPr>
          <p:cNvPr id="17" name="Image 16">
            <a:extLst>
              <a:ext uri="{FF2B5EF4-FFF2-40B4-BE49-F238E27FC236}">
                <a16:creationId xmlns="" xmlns:a16="http://schemas.microsoft.com/office/drawing/2014/main" id="{9ACE33BF-32AA-10B9-9A6B-F2270FFB4BCA}"/>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806326" y="4654337"/>
            <a:ext cx="1740538" cy="2168865"/>
          </a:xfrm>
          <a:prstGeom prst="rect">
            <a:avLst/>
          </a:prstGeom>
        </p:spPr>
      </p:pic>
      <p:pic>
        <p:nvPicPr>
          <p:cNvPr id="19" name="Image 18">
            <a:extLst>
              <a:ext uri="{FF2B5EF4-FFF2-40B4-BE49-F238E27FC236}">
                <a16:creationId xmlns="" xmlns:a16="http://schemas.microsoft.com/office/drawing/2014/main" id="{B166F2CE-8103-5E8C-A7EB-7036020064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2840" y="5237694"/>
            <a:ext cx="2019011" cy="1514258"/>
          </a:xfrm>
          <a:prstGeom prst="rect">
            <a:avLst/>
          </a:prstGeom>
        </p:spPr>
      </p:pic>
      <p:sp>
        <p:nvSpPr>
          <p:cNvPr id="2" name="ZoneTexte 1">
            <a:extLst>
              <a:ext uri="{FF2B5EF4-FFF2-40B4-BE49-F238E27FC236}">
                <a16:creationId xmlns="" xmlns:a16="http://schemas.microsoft.com/office/drawing/2014/main" id="{C02904EA-FA35-B29C-DFDA-0E87AD6AC324}"/>
              </a:ext>
            </a:extLst>
          </p:cNvPr>
          <p:cNvSpPr txBox="1"/>
          <p:nvPr/>
        </p:nvSpPr>
        <p:spPr>
          <a:xfrm>
            <a:off x="3090370" y="3043929"/>
            <a:ext cx="1624651" cy="1477328"/>
          </a:xfrm>
          <a:prstGeom prst="rect">
            <a:avLst/>
          </a:prstGeom>
          <a:noFill/>
        </p:spPr>
        <p:txBody>
          <a:bodyPr wrap="square" rtlCol="0">
            <a:spAutoFit/>
          </a:bodyPr>
          <a:lstStyle/>
          <a:p>
            <a:r>
              <a:rPr lang="fr-FR" dirty="0"/>
              <a:t>Classé 4</a:t>
            </a:r>
            <a:r>
              <a:rPr lang="fr-FR" baseline="30000" dirty="0"/>
              <a:t>ème</a:t>
            </a:r>
            <a:r>
              <a:rPr lang="fr-FR" dirty="0"/>
              <a:t> plus beau zoo du monde.</a:t>
            </a:r>
          </a:p>
          <a:p>
            <a:r>
              <a:rPr lang="fr-FR" dirty="0"/>
              <a:t>Plus de 35 000 animaux</a:t>
            </a:r>
          </a:p>
        </p:txBody>
      </p:sp>
    </p:spTree>
    <p:extLst>
      <p:ext uri="{BB962C8B-B14F-4D97-AF65-F5344CB8AC3E}">
        <p14:creationId xmlns:p14="http://schemas.microsoft.com/office/powerpoint/2010/main" val="58269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310FC5E3-18C6-DC6D-4422-1806408587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2485"/>
            <a:ext cx="3377938" cy="2533454"/>
          </a:xfrm>
          <a:prstGeom prst="rect">
            <a:avLst/>
          </a:prstGeom>
        </p:spPr>
      </p:pic>
      <p:pic>
        <p:nvPicPr>
          <p:cNvPr id="5" name="Image 4">
            <a:extLst>
              <a:ext uri="{FF2B5EF4-FFF2-40B4-BE49-F238E27FC236}">
                <a16:creationId xmlns="" xmlns:a16="http://schemas.microsoft.com/office/drawing/2014/main" id="{A87E6B87-6600-3A89-D342-28FC48E3B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6879" y="179110"/>
            <a:ext cx="4179216" cy="3134412"/>
          </a:xfrm>
          <a:prstGeom prst="rect">
            <a:avLst/>
          </a:prstGeom>
        </p:spPr>
      </p:pic>
      <p:pic>
        <p:nvPicPr>
          <p:cNvPr id="7" name="Image 6">
            <a:extLst>
              <a:ext uri="{FF2B5EF4-FFF2-40B4-BE49-F238E27FC236}">
                <a16:creationId xmlns="" xmlns:a16="http://schemas.microsoft.com/office/drawing/2014/main" id="{AA2CD281-C0AA-5990-37B3-D9B270625B5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1325" y="2769124"/>
            <a:ext cx="1798379" cy="2632435"/>
          </a:xfrm>
          <a:prstGeom prst="rect">
            <a:avLst/>
          </a:prstGeom>
        </p:spPr>
      </p:pic>
      <p:pic>
        <p:nvPicPr>
          <p:cNvPr id="9" name="Image 8">
            <a:extLst>
              <a:ext uri="{FF2B5EF4-FFF2-40B4-BE49-F238E27FC236}">
                <a16:creationId xmlns="" xmlns:a16="http://schemas.microsoft.com/office/drawing/2014/main" id="{83E02D83-6B83-CE4A-34E4-20712BB396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9127899" y="3961797"/>
            <a:ext cx="3134412" cy="2350809"/>
          </a:xfrm>
          <a:prstGeom prst="rect">
            <a:avLst/>
          </a:prstGeom>
        </p:spPr>
      </p:pic>
      <p:pic>
        <p:nvPicPr>
          <p:cNvPr id="11" name="Image 10">
            <a:extLst>
              <a:ext uri="{FF2B5EF4-FFF2-40B4-BE49-F238E27FC236}">
                <a16:creationId xmlns="" xmlns:a16="http://schemas.microsoft.com/office/drawing/2014/main" id="{A3B3D5A1-6E35-686A-A90F-C534B55474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6750" y="179110"/>
            <a:ext cx="3802144" cy="2851608"/>
          </a:xfrm>
          <a:prstGeom prst="rect">
            <a:avLst/>
          </a:prstGeom>
        </p:spPr>
      </p:pic>
      <p:pic>
        <p:nvPicPr>
          <p:cNvPr id="13" name="Image 12">
            <a:extLst>
              <a:ext uri="{FF2B5EF4-FFF2-40B4-BE49-F238E27FC236}">
                <a16:creationId xmlns="" xmlns:a16="http://schemas.microsoft.com/office/drawing/2014/main" id="{1E8D671A-F35C-0845-338D-873D1FA62F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72728" y="3704734"/>
            <a:ext cx="3965540" cy="2974155"/>
          </a:xfrm>
          <a:prstGeom prst="rect">
            <a:avLst/>
          </a:prstGeom>
        </p:spPr>
      </p:pic>
      <p:pic>
        <p:nvPicPr>
          <p:cNvPr id="15" name="Image 14">
            <a:extLst>
              <a:ext uri="{FF2B5EF4-FFF2-40B4-BE49-F238E27FC236}">
                <a16:creationId xmlns="" xmlns:a16="http://schemas.microsoft.com/office/drawing/2014/main" id="{10AD56FF-2ABE-8FE8-095B-1DD19BC37D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96585" y="4402318"/>
            <a:ext cx="3035428" cy="2276571"/>
          </a:xfrm>
          <a:prstGeom prst="rect">
            <a:avLst/>
          </a:prstGeom>
        </p:spPr>
      </p:pic>
      <p:pic>
        <p:nvPicPr>
          <p:cNvPr id="17" name="Image 16">
            <a:extLst>
              <a:ext uri="{FF2B5EF4-FFF2-40B4-BE49-F238E27FC236}">
                <a16:creationId xmlns="" xmlns:a16="http://schemas.microsoft.com/office/drawing/2014/main" id="{A9955531-1709-3981-8E39-5D3D2004952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34709" y="2615939"/>
            <a:ext cx="2256148" cy="1692111"/>
          </a:xfrm>
          <a:prstGeom prst="rect">
            <a:avLst/>
          </a:prstGeom>
        </p:spPr>
      </p:pic>
    </p:spTree>
    <p:extLst>
      <p:ext uri="{BB962C8B-B14F-4D97-AF65-F5344CB8AC3E}">
        <p14:creationId xmlns:p14="http://schemas.microsoft.com/office/powerpoint/2010/main" val="295728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017A48EC-FA08-D84D-3710-9B208B3198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57250" y="857250"/>
            <a:ext cx="6858000" cy="5143500"/>
          </a:xfrm>
          <a:prstGeom prst="rect">
            <a:avLst/>
          </a:prstGeom>
        </p:spPr>
      </p:pic>
      <p:pic>
        <p:nvPicPr>
          <p:cNvPr id="5" name="Image 4">
            <a:extLst>
              <a:ext uri="{FF2B5EF4-FFF2-40B4-BE49-F238E27FC236}">
                <a16:creationId xmlns="" xmlns:a16="http://schemas.microsoft.com/office/drawing/2014/main" id="{504D1901-981F-E32C-AD15-1A04B44E6B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1134" y="386498"/>
            <a:ext cx="2721204" cy="2040903"/>
          </a:xfrm>
          <a:prstGeom prst="rect">
            <a:avLst/>
          </a:prstGeom>
        </p:spPr>
      </p:pic>
      <p:pic>
        <p:nvPicPr>
          <p:cNvPr id="7" name="Image 6">
            <a:extLst>
              <a:ext uri="{FF2B5EF4-FFF2-40B4-BE49-F238E27FC236}">
                <a16:creationId xmlns="" xmlns:a16="http://schemas.microsoft.com/office/drawing/2014/main" id="{D364966D-C0AB-11E8-0D6D-DAE651FE88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0235" y="193249"/>
            <a:ext cx="3236533" cy="2427400"/>
          </a:xfrm>
          <a:prstGeom prst="rect">
            <a:avLst/>
          </a:prstGeom>
        </p:spPr>
      </p:pic>
      <p:pic>
        <p:nvPicPr>
          <p:cNvPr id="15" name="Image 14">
            <a:extLst>
              <a:ext uri="{FF2B5EF4-FFF2-40B4-BE49-F238E27FC236}">
                <a16:creationId xmlns="" xmlns:a16="http://schemas.microsoft.com/office/drawing/2014/main" id="{6986E913-379C-7B11-9FCE-7F662FCDAA8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515180" y="2620649"/>
            <a:ext cx="2503995" cy="2851608"/>
          </a:xfrm>
          <a:prstGeom prst="rect">
            <a:avLst/>
          </a:prstGeom>
        </p:spPr>
      </p:pic>
      <p:pic>
        <p:nvPicPr>
          <p:cNvPr id="17" name="Image 16">
            <a:extLst>
              <a:ext uri="{FF2B5EF4-FFF2-40B4-BE49-F238E27FC236}">
                <a16:creationId xmlns="" xmlns:a16="http://schemas.microsoft.com/office/drawing/2014/main" id="{F56BE3ED-3EF1-79A1-D838-0B4F68EFA8FD}"/>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00417" y="4220328"/>
            <a:ext cx="2177592" cy="2444423"/>
          </a:xfrm>
          <a:prstGeom prst="rect">
            <a:avLst/>
          </a:prstGeom>
        </p:spPr>
      </p:pic>
      <p:pic>
        <p:nvPicPr>
          <p:cNvPr id="19" name="Image 18">
            <a:extLst>
              <a:ext uri="{FF2B5EF4-FFF2-40B4-BE49-F238E27FC236}">
                <a16:creationId xmlns="" xmlns:a16="http://schemas.microsoft.com/office/drawing/2014/main" id="{25D5EA9E-3D6E-2932-BC73-14EB9FC510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7292026" y="4669211"/>
            <a:ext cx="2409137" cy="1606091"/>
          </a:xfrm>
          <a:prstGeom prst="rect">
            <a:avLst/>
          </a:prstGeom>
        </p:spPr>
      </p:pic>
      <p:pic>
        <p:nvPicPr>
          <p:cNvPr id="21" name="Image 20">
            <a:extLst>
              <a:ext uri="{FF2B5EF4-FFF2-40B4-BE49-F238E27FC236}">
                <a16:creationId xmlns="" xmlns:a16="http://schemas.microsoft.com/office/drawing/2014/main" id="{52BDF3CB-B4F2-C6BC-D005-0736939DD9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69343" y="2763301"/>
            <a:ext cx="1821631" cy="1366223"/>
          </a:xfrm>
          <a:prstGeom prst="rect">
            <a:avLst/>
          </a:prstGeom>
        </p:spPr>
      </p:pic>
      <p:pic>
        <p:nvPicPr>
          <p:cNvPr id="4" name="Image 3">
            <a:extLst>
              <a:ext uri="{FF2B5EF4-FFF2-40B4-BE49-F238E27FC236}">
                <a16:creationId xmlns="" xmlns:a16="http://schemas.microsoft.com/office/drawing/2014/main" id="{2719E803-0784-4698-E5DF-A288303093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91134" y="5973317"/>
            <a:ext cx="2894428" cy="691434"/>
          </a:xfrm>
          <a:prstGeom prst="rect">
            <a:avLst/>
          </a:prstGeom>
        </p:spPr>
      </p:pic>
      <p:pic>
        <p:nvPicPr>
          <p:cNvPr id="8" name="Image 7">
            <a:extLst>
              <a:ext uri="{FF2B5EF4-FFF2-40B4-BE49-F238E27FC236}">
                <a16:creationId xmlns="" xmlns:a16="http://schemas.microsoft.com/office/drawing/2014/main" id="{793D6BF2-D4C1-F1B0-72EC-B2044A5F60A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13023" y="3613296"/>
            <a:ext cx="1967648" cy="516227"/>
          </a:xfrm>
          <a:prstGeom prst="rect">
            <a:avLst/>
          </a:prstGeom>
        </p:spPr>
      </p:pic>
    </p:spTree>
    <p:extLst>
      <p:ext uri="{BB962C8B-B14F-4D97-AF65-F5344CB8AC3E}">
        <p14:creationId xmlns:p14="http://schemas.microsoft.com/office/powerpoint/2010/main" val="2730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72E4FB46-1E5A-7CF0-4CD4-5BA8A465C6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31810" y="348792"/>
            <a:ext cx="2978869" cy="2234152"/>
          </a:xfrm>
          <a:prstGeom prst="rect">
            <a:avLst/>
          </a:prstGeom>
        </p:spPr>
      </p:pic>
      <p:pic>
        <p:nvPicPr>
          <p:cNvPr id="2" name="Image 1">
            <a:extLst>
              <a:ext uri="{FF2B5EF4-FFF2-40B4-BE49-F238E27FC236}">
                <a16:creationId xmlns="" xmlns:a16="http://schemas.microsoft.com/office/drawing/2014/main" id="{03615BE2-5E46-8D4E-0326-4FDA540A4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131" y="185175"/>
            <a:ext cx="2982650" cy="2234152"/>
          </a:xfrm>
          <a:prstGeom prst="rect">
            <a:avLst/>
          </a:prstGeom>
        </p:spPr>
      </p:pic>
      <p:pic>
        <p:nvPicPr>
          <p:cNvPr id="6" name="Image 5">
            <a:extLst>
              <a:ext uri="{FF2B5EF4-FFF2-40B4-BE49-F238E27FC236}">
                <a16:creationId xmlns="" xmlns:a16="http://schemas.microsoft.com/office/drawing/2014/main" id="{A662C627-CEAA-851A-6E1B-F70F1C26BC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4997" y="3429000"/>
            <a:ext cx="6573625" cy="3032085"/>
          </a:xfrm>
          <a:prstGeom prst="rect">
            <a:avLst/>
          </a:prstGeom>
        </p:spPr>
      </p:pic>
      <p:pic>
        <p:nvPicPr>
          <p:cNvPr id="8" name="Image 7">
            <a:extLst>
              <a:ext uri="{FF2B5EF4-FFF2-40B4-BE49-F238E27FC236}">
                <a16:creationId xmlns="" xmlns:a16="http://schemas.microsoft.com/office/drawing/2014/main" id="{1F85C389-CBD0-0A6A-3C53-8230C05F1D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389" y="3279539"/>
            <a:ext cx="4772319" cy="3181546"/>
          </a:xfrm>
          <a:prstGeom prst="rect">
            <a:avLst/>
          </a:prstGeom>
        </p:spPr>
      </p:pic>
      <p:pic>
        <p:nvPicPr>
          <p:cNvPr id="10" name="Image 9">
            <a:extLst>
              <a:ext uri="{FF2B5EF4-FFF2-40B4-BE49-F238E27FC236}">
                <a16:creationId xmlns="" xmlns:a16="http://schemas.microsoft.com/office/drawing/2014/main" id="{838081E4-0E8D-DE49-2501-49167F6ECB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87865" y="256204"/>
            <a:ext cx="1291072" cy="2795047"/>
          </a:xfrm>
          <a:prstGeom prst="rect">
            <a:avLst/>
          </a:prstGeom>
        </p:spPr>
      </p:pic>
      <p:pic>
        <p:nvPicPr>
          <p:cNvPr id="13" name="Image 12">
            <a:extLst>
              <a:ext uri="{FF2B5EF4-FFF2-40B4-BE49-F238E27FC236}">
                <a16:creationId xmlns="" xmlns:a16="http://schemas.microsoft.com/office/drawing/2014/main" id="{E676697F-983D-8AE3-3962-9C605FA106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95720" y="256204"/>
            <a:ext cx="1628006" cy="2419327"/>
          </a:xfrm>
          <a:prstGeom prst="rect">
            <a:avLst/>
          </a:prstGeom>
        </p:spPr>
      </p:pic>
      <p:pic>
        <p:nvPicPr>
          <p:cNvPr id="15" name="Image 14">
            <a:extLst>
              <a:ext uri="{FF2B5EF4-FFF2-40B4-BE49-F238E27FC236}">
                <a16:creationId xmlns="" xmlns:a16="http://schemas.microsoft.com/office/drawing/2014/main" id="{9F069695-9EF1-B721-CB9E-C0412C4E45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24375" y="218496"/>
            <a:ext cx="1325907" cy="2870462"/>
          </a:xfrm>
          <a:prstGeom prst="rect">
            <a:avLst/>
          </a:prstGeom>
        </p:spPr>
      </p:pic>
    </p:spTree>
    <p:extLst>
      <p:ext uri="{BB962C8B-B14F-4D97-AF65-F5344CB8AC3E}">
        <p14:creationId xmlns:p14="http://schemas.microsoft.com/office/powerpoint/2010/main" val="301197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1627C97-984A-F176-0103-4CC5437AE43D}"/>
              </a:ext>
            </a:extLst>
          </p:cNvPr>
          <p:cNvSpPr>
            <a:spLocks noGrp="1"/>
          </p:cNvSpPr>
          <p:nvPr>
            <p:ph type="title"/>
          </p:nvPr>
        </p:nvSpPr>
        <p:spPr>
          <a:xfrm>
            <a:off x="2187019" y="609600"/>
            <a:ext cx="8630207" cy="578177"/>
          </a:xfrm>
        </p:spPr>
        <p:txBody>
          <a:bodyPr>
            <a:normAutofit fontScale="90000"/>
          </a:bodyPr>
          <a:lstStyle/>
          <a:p>
            <a:r>
              <a:rPr lang="fr-FR" dirty="0"/>
              <a:t>Réunion du 17 mai 2025</a:t>
            </a:r>
          </a:p>
        </p:txBody>
      </p:sp>
      <p:sp>
        <p:nvSpPr>
          <p:cNvPr id="3" name="Espace réservé du contenu 2">
            <a:extLst>
              <a:ext uri="{FF2B5EF4-FFF2-40B4-BE49-F238E27FC236}">
                <a16:creationId xmlns="" xmlns:a16="http://schemas.microsoft.com/office/drawing/2014/main" id="{202856A5-7CE3-C2B1-BB94-7996E9724A86}"/>
              </a:ext>
            </a:extLst>
          </p:cNvPr>
          <p:cNvSpPr>
            <a:spLocks noGrp="1"/>
          </p:cNvSpPr>
          <p:nvPr>
            <p:ph idx="1"/>
          </p:nvPr>
        </p:nvSpPr>
        <p:spPr>
          <a:xfrm>
            <a:off x="197963" y="1263193"/>
            <a:ext cx="11481847" cy="5448692"/>
          </a:xfrm>
        </p:spPr>
        <p:txBody>
          <a:bodyPr>
            <a:normAutofit/>
          </a:bodyPr>
          <a:lstStyle/>
          <a:p>
            <a:r>
              <a:rPr lang="fr-FR" u="sng" dirty="0"/>
              <a:t>Mireille fait le point sur le voyage à Beauval </a:t>
            </a:r>
            <a:r>
              <a:rPr lang="fr-FR" dirty="0"/>
              <a:t>: Séjour agréable, de beaux animaux, les « bulles » sont très pratiques pour se déplacer, le beau temps était plutôt de la partie malgré un peu de pluie le dimanche après midi. Pas trop de monde les dates ont été bien choisies, un chauffeur serviable et agréable, avec une conduite très souple, l’hôtel toujours aussi bien avec sa piscine et son jacuzzi, l’hôtelier sympathique et de bon conseil, cependant le dîner du 1er soir était un peu léger. </a:t>
            </a:r>
          </a:p>
          <a:p>
            <a:r>
              <a:rPr lang="fr-FR" u="sng" dirty="0"/>
              <a:t>Denis présente la sortie du 1er septembre à Peaugres </a:t>
            </a:r>
            <a:r>
              <a:rPr lang="fr-FR" dirty="0"/>
              <a:t>: Les tarifs de 20 € adhérents et 69 € non adhérent, comprennent l’entrée au parc, la visite commentée en bus et le transport A/R. Francony pourra compléter le bus avec des personnes extérieures, </a:t>
            </a:r>
          </a:p>
          <a:p>
            <a:r>
              <a:rPr lang="fr-FR" dirty="0"/>
              <a:t>Mireille explique avoir contacté la Mairie de Barby pour le </a:t>
            </a:r>
            <a:r>
              <a:rPr lang="fr-FR" u="sng" dirty="0"/>
              <a:t>loto de 2025</a:t>
            </a:r>
            <a:r>
              <a:rPr lang="fr-FR" dirty="0"/>
              <a:t>, la date retenue est le 22 mars, la location de la salle est offerte, et dit aussi que l’on peut déjà commencer à récupérer des lots. Un courrier de sollicitation sera préparé pour la réunion de juin. </a:t>
            </a:r>
          </a:p>
          <a:p>
            <a:r>
              <a:rPr lang="fr-FR" dirty="0"/>
              <a:t>Concernant la </a:t>
            </a:r>
            <a:r>
              <a:rPr lang="fr-FR" u="sng" dirty="0"/>
              <a:t>bourse du dimanche 17 novembre</a:t>
            </a:r>
            <a:r>
              <a:rPr lang="fr-FR" dirty="0"/>
              <a:t>, Mireille encourage les adhérents à en parler autour d’eux pour en faire la promotion. Elle apporte une précision sur la restauration pendant cette bourse, et précise les détails de l’organisation envisagée.</a:t>
            </a:r>
          </a:p>
          <a:p>
            <a:r>
              <a:rPr lang="fr-FR" u="sng" dirty="0" smtClean="0"/>
              <a:t>Projet </a:t>
            </a:r>
            <a:r>
              <a:rPr lang="fr-FR" u="sng" dirty="0"/>
              <a:t>de sortie pour 2025 </a:t>
            </a:r>
            <a:r>
              <a:rPr lang="fr-FR" dirty="0"/>
              <a:t>: La commission voyage travaille et avance sur les projets.</a:t>
            </a:r>
          </a:p>
          <a:p>
            <a:r>
              <a:rPr lang="fr-FR" dirty="0"/>
              <a:t>La réunion se termine par la projection de quelques photos de notre séjour à Beauval.</a:t>
            </a:r>
          </a:p>
        </p:txBody>
      </p:sp>
      <p:pic>
        <p:nvPicPr>
          <p:cNvPr id="4" name="Image 3">
            <a:extLst>
              <a:ext uri="{FF2B5EF4-FFF2-40B4-BE49-F238E27FC236}">
                <a16:creationId xmlns="" xmlns:a16="http://schemas.microsoft.com/office/drawing/2014/main" id="{AECF3A66-2590-93D9-D814-84B5D76287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878" y="249897"/>
            <a:ext cx="704459" cy="1071677"/>
          </a:xfrm>
          <a:prstGeom prst="rect">
            <a:avLst/>
          </a:prstGeom>
        </p:spPr>
      </p:pic>
    </p:spTree>
    <p:extLst>
      <p:ext uri="{BB962C8B-B14F-4D97-AF65-F5344CB8AC3E}">
        <p14:creationId xmlns:p14="http://schemas.microsoft.com/office/powerpoint/2010/main" val="2039859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568844-36D9-F3B4-0A54-512995FE593B}"/>
              </a:ext>
            </a:extLst>
          </p:cNvPr>
          <p:cNvSpPr>
            <a:spLocks noGrp="1"/>
          </p:cNvSpPr>
          <p:nvPr>
            <p:ph type="title"/>
          </p:nvPr>
        </p:nvSpPr>
        <p:spPr>
          <a:xfrm>
            <a:off x="1923068" y="609601"/>
            <a:ext cx="8894158" cy="457200"/>
          </a:xfrm>
        </p:spPr>
        <p:txBody>
          <a:bodyPr>
            <a:normAutofit fontScale="90000"/>
          </a:bodyPr>
          <a:lstStyle/>
          <a:p>
            <a:r>
              <a:rPr lang="fr-FR" dirty="0"/>
              <a:t>Réunion du 7 juin 2024</a:t>
            </a:r>
          </a:p>
        </p:txBody>
      </p:sp>
      <p:sp>
        <p:nvSpPr>
          <p:cNvPr id="3" name="Espace réservé du contenu 2">
            <a:extLst>
              <a:ext uri="{FF2B5EF4-FFF2-40B4-BE49-F238E27FC236}">
                <a16:creationId xmlns="" xmlns:a16="http://schemas.microsoft.com/office/drawing/2014/main" id="{207451CB-AACB-085B-B5FB-140DC2F25873}"/>
              </a:ext>
            </a:extLst>
          </p:cNvPr>
          <p:cNvSpPr>
            <a:spLocks noGrp="1"/>
          </p:cNvSpPr>
          <p:nvPr>
            <p:ph idx="1"/>
          </p:nvPr>
        </p:nvSpPr>
        <p:spPr>
          <a:xfrm>
            <a:off x="685801" y="1216059"/>
            <a:ext cx="9297185" cy="5448692"/>
          </a:xfrm>
        </p:spPr>
        <p:txBody>
          <a:bodyPr>
            <a:normAutofit/>
          </a:bodyPr>
          <a:lstStyle/>
          <a:p>
            <a:r>
              <a:rPr lang="fr-FR" dirty="0"/>
              <a:t>Mireille évoque l’animation de Barby en fête le samedi 15 juin. le club ne tiendra pas de stand. </a:t>
            </a:r>
          </a:p>
          <a:p>
            <a:r>
              <a:rPr lang="fr-FR" dirty="0"/>
              <a:t>Une réunion des présidents des associations est programmée le mardi 2 juillet à 18 h, Mireille et Denis seront présents. </a:t>
            </a:r>
          </a:p>
          <a:p>
            <a:r>
              <a:rPr lang="fr-FR" dirty="0"/>
              <a:t>Point sur la sortie du 1er septembre à Peaugres : 28 inscrits pour l’instant. Un ramassage aura lieu à Grésy-sur-Aix, au parking de covoiturage des gorges du </a:t>
            </a:r>
            <a:r>
              <a:rPr lang="fr-FR" dirty="0" err="1"/>
              <a:t>Sierroz</a:t>
            </a:r>
            <a:r>
              <a:rPr lang="fr-FR" dirty="0"/>
              <a:t>, </a:t>
            </a:r>
          </a:p>
          <a:p>
            <a:r>
              <a:rPr lang="fr-FR" dirty="0"/>
              <a:t>Réunion de rentrée à Sonnaz, Michel CHATROUX confirme l’accord du propriétaire du local, il récupérera les clefs. </a:t>
            </a:r>
          </a:p>
          <a:p>
            <a:r>
              <a:rPr lang="fr-FR" dirty="0"/>
              <a:t>Projet de sortie pour 2025 : Christian fait une présentation rapide de deux devis reçus ce jour, un pour le Bio parc de Doué la fontaine et la visite de Terra botanica. L’autre devis concerne le ZOO d’Amnéville, avec une visite de l’aquarium, puis direction l’Alsace pour la volerie des aigles et une soirée au Royal Palace, et enfin la visite d’une cave avec une dégustation. De l’avis général, ces sorties sont trop coûteuses, </a:t>
            </a:r>
            <a:r>
              <a:rPr lang="fr-FR" dirty="0" smtClean="0"/>
              <a:t>lesquelles </a:t>
            </a:r>
            <a:r>
              <a:rPr lang="fr-FR" dirty="0"/>
              <a:t>même avec une participation du club ne </a:t>
            </a:r>
            <a:r>
              <a:rPr lang="fr-FR" dirty="0" smtClean="0"/>
              <a:t>pourraient </a:t>
            </a:r>
            <a:r>
              <a:rPr lang="fr-FR" dirty="0"/>
              <a:t>pas être </a:t>
            </a:r>
            <a:r>
              <a:rPr lang="fr-FR" dirty="0" smtClean="0"/>
              <a:t>abordables </a:t>
            </a:r>
            <a:r>
              <a:rPr lang="fr-FR" dirty="0"/>
              <a:t>malgré les bénéfices du loto. Il faudra retravailler pour trouver une solution moins onéreuse.</a:t>
            </a:r>
          </a:p>
          <a:p>
            <a:endParaRPr lang="fr-FR" dirty="0"/>
          </a:p>
        </p:txBody>
      </p:sp>
      <p:pic>
        <p:nvPicPr>
          <p:cNvPr id="5" name="Image 4">
            <a:extLst>
              <a:ext uri="{FF2B5EF4-FFF2-40B4-BE49-F238E27FC236}">
                <a16:creationId xmlns="" xmlns:a16="http://schemas.microsoft.com/office/drawing/2014/main" id="{EBE95B03-061A-86EF-17A6-7DE20357B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2986" y="1415931"/>
            <a:ext cx="1891645" cy="1418734"/>
          </a:xfrm>
          <a:prstGeom prst="rect">
            <a:avLst/>
          </a:prstGeom>
        </p:spPr>
      </p:pic>
      <p:pic>
        <p:nvPicPr>
          <p:cNvPr id="4" name="Image 3">
            <a:extLst>
              <a:ext uri="{FF2B5EF4-FFF2-40B4-BE49-F238E27FC236}">
                <a16:creationId xmlns="" xmlns:a16="http://schemas.microsoft.com/office/drawing/2014/main" id="{99FF935F-BC85-08A8-A534-27B4CF668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159" y="344254"/>
            <a:ext cx="704459" cy="1071677"/>
          </a:xfrm>
          <a:prstGeom prst="rect">
            <a:avLst/>
          </a:prstGeom>
        </p:spPr>
      </p:pic>
    </p:spTree>
    <p:extLst>
      <p:ext uri="{BB962C8B-B14F-4D97-AF65-F5344CB8AC3E}">
        <p14:creationId xmlns:p14="http://schemas.microsoft.com/office/powerpoint/2010/main" val="341905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34B2948-4596-FCEB-9EB4-C115357F0A45}"/>
              </a:ext>
            </a:extLst>
          </p:cNvPr>
          <p:cNvSpPr>
            <a:spLocks noGrp="1"/>
          </p:cNvSpPr>
          <p:nvPr>
            <p:ph type="title"/>
          </p:nvPr>
        </p:nvSpPr>
        <p:spPr>
          <a:xfrm>
            <a:off x="1292262" y="384928"/>
            <a:ext cx="10131425" cy="606458"/>
          </a:xfrm>
        </p:spPr>
        <p:txBody>
          <a:bodyPr>
            <a:normAutofit fontScale="90000"/>
          </a:bodyPr>
          <a:lstStyle/>
          <a:p>
            <a:r>
              <a:rPr lang="fr-FR" dirty="0"/>
              <a:t>Réunion de bureau 5 juillet 2024</a:t>
            </a:r>
          </a:p>
        </p:txBody>
      </p:sp>
      <p:pic>
        <p:nvPicPr>
          <p:cNvPr id="5" name="Espace réservé du contenu 4">
            <a:extLst>
              <a:ext uri="{FF2B5EF4-FFF2-40B4-BE49-F238E27FC236}">
                <a16:creationId xmlns="" xmlns:a16="http://schemas.microsoft.com/office/drawing/2014/main" id="{916B7625-EE98-1E03-6A51-D74758C8BE5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4118" y="1228753"/>
            <a:ext cx="7172583" cy="5379437"/>
          </a:xfrm>
        </p:spPr>
      </p:pic>
      <p:pic>
        <p:nvPicPr>
          <p:cNvPr id="9" name="Image 8">
            <a:extLst>
              <a:ext uri="{FF2B5EF4-FFF2-40B4-BE49-F238E27FC236}">
                <a16:creationId xmlns="" xmlns:a16="http://schemas.microsoft.com/office/drawing/2014/main" id="{6075522A-FFE9-C3D4-E120-E9BA0EE81D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150813" y="992856"/>
            <a:ext cx="3293693" cy="2474536"/>
          </a:xfrm>
          <a:prstGeom prst="rect">
            <a:avLst/>
          </a:prstGeom>
        </p:spPr>
      </p:pic>
      <p:sp>
        <p:nvSpPr>
          <p:cNvPr id="11" name="ZoneTexte 10">
            <a:extLst>
              <a:ext uri="{FF2B5EF4-FFF2-40B4-BE49-F238E27FC236}">
                <a16:creationId xmlns="" xmlns:a16="http://schemas.microsoft.com/office/drawing/2014/main" id="{C14C7756-F481-78CF-9961-774B55ECE1AA}"/>
              </a:ext>
            </a:extLst>
          </p:cNvPr>
          <p:cNvSpPr txBox="1"/>
          <p:nvPr/>
        </p:nvSpPr>
        <p:spPr>
          <a:xfrm>
            <a:off x="7974206" y="3589255"/>
            <a:ext cx="4217794" cy="1477328"/>
          </a:xfrm>
          <a:prstGeom prst="rect">
            <a:avLst/>
          </a:prstGeom>
          <a:noFill/>
        </p:spPr>
        <p:txBody>
          <a:bodyPr wrap="square">
            <a:spAutoFit/>
          </a:bodyPr>
          <a:lstStyle/>
          <a:p>
            <a:r>
              <a:rPr lang="fr-FR" dirty="0"/>
              <a:t>Ordre du jour : </a:t>
            </a:r>
          </a:p>
          <a:p>
            <a:r>
              <a:rPr lang="fr-FR" dirty="0"/>
              <a:t>la bourse 2024, </a:t>
            </a:r>
          </a:p>
          <a:p>
            <a:r>
              <a:rPr lang="fr-FR" dirty="0"/>
              <a:t>le loto 2025, </a:t>
            </a:r>
          </a:p>
          <a:p>
            <a:r>
              <a:rPr lang="fr-FR" dirty="0"/>
              <a:t>la sortie du 1er septembre, </a:t>
            </a:r>
          </a:p>
          <a:p>
            <a:r>
              <a:rPr lang="fr-FR" dirty="0"/>
              <a:t>le forum des associations à Barby</a:t>
            </a:r>
          </a:p>
        </p:txBody>
      </p:sp>
      <p:pic>
        <p:nvPicPr>
          <p:cNvPr id="3" name="Image 2">
            <a:extLst>
              <a:ext uri="{FF2B5EF4-FFF2-40B4-BE49-F238E27FC236}">
                <a16:creationId xmlns="" xmlns:a16="http://schemas.microsoft.com/office/drawing/2014/main" id="{1AF9A073-9CA4-F3CF-F848-EE57EEFDC7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776" y="384928"/>
            <a:ext cx="573074" cy="871804"/>
          </a:xfrm>
          <a:prstGeom prst="rect">
            <a:avLst/>
          </a:prstGeom>
        </p:spPr>
      </p:pic>
    </p:spTree>
    <p:extLst>
      <p:ext uri="{BB962C8B-B14F-4D97-AF65-F5344CB8AC3E}">
        <p14:creationId xmlns:p14="http://schemas.microsoft.com/office/powerpoint/2010/main" val="4117485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E6F36DC-77FC-E7C9-2871-7BDD6842D2B5}"/>
              </a:ext>
            </a:extLst>
          </p:cNvPr>
          <p:cNvSpPr>
            <a:spLocks noGrp="1"/>
          </p:cNvSpPr>
          <p:nvPr>
            <p:ph type="title"/>
          </p:nvPr>
        </p:nvSpPr>
        <p:spPr>
          <a:xfrm>
            <a:off x="895156" y="298516"/>
            <a:ext cx="11009326" cy="663019"/>
          </a:xfrm>
        </p:spPr>
        <p:txBody>
          <a:bodyPr>
            <a:normAutofit fontScale="90000"/>
          </a:bodyPr>
          <a:lstStyle/>
          <a:p>
            <a:r>
              <a:rPr lang="fr-FR" dirty="0"/>
              <a:t>sortie du 1er septembre 2024 au safari parc de  Peaugres</a:t>
            </a:r>
          </a:p>
        </p:txBody>
      </p:sp>
      <p:sp>
        <p:nvSpPr>
          <p:cNvPr id="3" name="Espace réservé du contenu 2">
            <a:extLst>
              <a:ext uri="{FF2B5EF4-FFF2-40B4-BE49-F238E27FC236}">
                <a16:creationId xmlns="" xmlns:a16="http://schemas.microsoft.com/office/drawing/2014/main" id="{766C2F07-6BFF-9E83-5078-92171CB081DA}"/>
              </a:ext>
            </a:extLst>
          </p:cNvPr>
          <p:cNvSpPr>
            <a:spLocks noGrp="1"/>
          </p:cNvSpPr>
          <p:nvPr>
            <p:ph idx="1"/>
          </p:nvPr>
        </p:nvSpPr>
        <p:spPr>
          <a:xfrm>
            <a:off x="575034" y="495787"/>
            <a:ext cx="11481847" cy="4006393"/>
          </a:xfrm>
        </p:spPr>
        <p:txBody>
          <a:bodyPr/>
          <a:lstStyle/>
          <a:p>
            <a:r>
              <a:rPr lang="fr-FR" dirty="0"/>
              <a:t>32 PERSONNES EFFECTIVEMENT PRESENTES (des défections de dernière minute)</a:t>
            </a:r>
          </a:p>
          <a:p>
            <a:r>
              <a:rPr lang="fr-FR" dirty="0"/>
              <a:t> Une grosse participation du club (50 €) pour les membres du club pour cette sortie à la journée.</a:t>
            </a:r>
          </a:p>
          <a:p>
            <a:r>
              <a:rPr lang="fr-FR" dirty="0"/>
              <a:t> Un ramassage a eu lieu à Grésy-sur-Aix, au parking de covoiturage des gorges du </a:t>
            </a:r>
            <a:r>
              <a:rPr lang="fr-FR" dirty="0" err="1"/>
              <a:t>Sierroz</a:t>
            </a:r>
            <a:r>
              <a:rPr lang="fr-FR" dirty="0"/>
              <a:t> , 9 personnes, à 7 h 10</a:t>
            </a:r>
          </a:p>
          <a:p>
            <a:r>
              <a:rPr lang="fr-FR" dirty="0"/>
              <a:t> Un ramassage à Chambéry Chamnord près de Boulanger à 7 h 30 pour les autres. </a:t>
            </a:r>
          </a:p>
          <a:p>
            <a:r>
              <a:rPr lang="fr-FR" dirty="0"/>
              <a:t>Aucune personne extérieure au club n’a finalement été inscrite par Francony. </a:t>
            </a:r>
          </a:p>
          <a:p>
            <a:r>
              <a:rPr lang="fr-FR" dirty="0"/>
              <a:t>Le chauffeur Marc était sympathique. La journée s’est déroulée tranquillement sous un ciel couvert qui a permis de ne pas avoir trop chaud. Le parc est un peu « dans son jus », il n’a pas beaucoup évolué depuis plusieurs années. </a:t>
            </a:r>
          </a:p>
          <a:p>
            <a:r>
              <a:rPr lang="fr-FR" dirty="0"/>
              <a:t>Nous sommes partis à 17 h de Peaugres et rentrés à Chambéry avant 19 heures sous une pluie battante.</a:t>
            </a:r>
          </a:p>
        </p:txBody>
      </p:sp>
      <p:pic>
        <p:nvPicPr>
          <p:cNvPr id="5" name="Image 4">
            <a:extLst>
              <a:ext uri="{FF2B5EF4-FFF2-40B4-BE49-F238E27FC236}">
                <a16:creationId xmlns="" xmlns:a16="http://schemas.microsoft.com/office/drawing/2014/main" id="{0575EA19-9EFC-3CF0-9A4A-A783385040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4108813"/>
            <a:ext cx="4841949" cy="2624795"/>
          </a:xfrm>
          <a:prstGeom prst="rect">
            <a:avLst/>
          </a:prstGeom>
        </p:spPr>
      </p:pic>
      <p:pic>
        <p:nvPicPr>
          <p:cNvPr id="7" name="Image 6">
            <a:extLst>
              <a:ext uri="{FF2B5EF4-FFF2-40B4-BE49-F238E27FC236}">
                <a16:creationId xmlns="" xmlns:a16="http://schemas.microsoft.com/office/drawing/2014/main" id="{7B6D836A-69E4-6D9D-F713-0DCC49176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682" y="4184020"/>
            <a:ext cx="3166123" cy="2374592"/>
          </a:xfrm>
          <a:prstGeom prst="rect">
            <a:avLst/>
          </a:prstGeom>
        </p:spPr>
      </p:pic>
      <p:pic>
        <p:nvPicPr>
          <p:cNvPr id="4" name="Image 3">
            <a:extLst>
              <a:ext uri="{FF2B5EF4-FFF2-40B4-BE49-F238E27FC236}">
                <a16:creationId xmlns="" xmlns:a16="http://schemas.microsoft.com/office/drawing/2014/main" id="{CBD166F4-D03C-BBE0-0796-B790DA8EA2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682" y="299388"/>
            <a:ext cx="573074" cy="871804"/>
          </a:xfrm>
          <a:prstGeom prst="rect">
            <a:avLst/>
          </a:prstGeom>
        </p:spPr>
      </p:pic>
    </p:spTree>
    <p:extLst>
      <p:ext uri="{BB962C8B-B14F-4D97-AF65-F5344CB8AC3E}">
        <p14:creationId xmlns:p14="http://schemas.microsoft.com/office/powerpoint/2010/main" val="1830694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37F9FD9-7CD2-547F-D6B2-062EB5D52D27}"/>
              </a:ext>
            </a:extLst>
          </p:cNvPr>
          <p:cNvSpPr>
            <a:spLocks noGrp="1"/>
          </p:cNvSpPr>
          <p:nvPr>
            <p:ph type="title"/>
          </p:nvPr>
        </p:nvSpPr>
        <p:spPr>
          <a:xfrm>
            <a:off x="1150070" y="194995"/>
            <a:ext cx="10596909" cy="871805"/>
          </a:xfrm>
        </p:spPr>
        <p:txBody>
          <a:bodyPr>
            <a:normAutofit fontScale="90000"/>
          </a:bodyPr>
          <a:lstStyle/>
          <a:p>
            <a:r>
              <a:rPr lang="fr-FR" sz="3600" dirty="0"/>
              <a:t>Réunion de rentrée a sonnaz le 7 septembre 2024</a:t>
            </a:r>
            <a:endParaRPr lang="fr-FR" dirty="0"/>
          </a:p>
        </p:txBody>
      </p:sp>
      <p:sp>
        <p:nvSpPr>
          <p:cNvPr id="3" name="Espace réservé du contenu 2">
            <a:extLst>
              <a:ext uri="{FF2B5EF4-FFF2-40B4-BE49-F238E27FC236}">
                <a16:creationId xmlns="" xmlns:a16="http://schemas.microsoft.com/office/drawing/2014/main" id="{F10B912E-DC0D-B6C2-C99E-EC4EC66657B1}"/>
              </a:ext>
            </a:extLst>
          </p:cNvPr>
          <p:cNvSpPr>
            <a:spLocks noGrp="1"/>
          </p:cNvSpPr>
          <p:nvPr>
            <p:ph idx="1"/>
          </p:nvPr>
        </p:nvSpPr>
        <p:spPr>
          <a:xfrm>
            <a:off x="379033" y="556181"/>
            <a:ext cx="11611862" cy="6231118"/>
          </a:xfrm>
        </p:spPr>
        <p:txBody>
          <a:bodyPr>
            <a:normAutofit/>
          </a:bodyPr>
          <a:lstStyle/>
          <a:p>
            <a:r>
              <a:rPr lang="fr-FR" dirty="0"/>
              <a:t>Point sur la sortie du </a:t>
            </a:r>
            <a:r>
              <a:rPr lang="fr-FR" b="1" dirty="0"/>
              <a:t>1er septembre à Peaugres</a:t>
            </a:r>
          </a:p>
          <a:p>
            <a:r>
              <a:rPr lang="fr-FR" b="1" dirty="0"/>
              <a:t>Réunion des présidents </a:t>
            </a:r>
            <a:r>
              <a:rPr lang="fr-FR" dirty="0"/>
              <a:t>le 2 juillet à Barby</a:t>
            </a:r>
          </a:p>
          <a:p>
            <a:r>
              <a:rPr lang="fr-FR" dirty="0"/>
              <a:t>Réunion du 11 octobre 2024 : Cette réunion se déroulera dans la salle des mariages dans les locaux de la mairie.</a:t>
            </a:r>
          </a:p>
          <a:p>
            <a:r>
              <a:rPr lang="fr-FR" b="1" dirty="0"/>
              <a:t>Préparation de la bourse du 17 novembre 2024 </a:t>
            </a:r>
            <a:r>
              <a:rPr lang="fr-FR" dirty="0"/>
              <a:t>: Cette année pas d’exposition. Uniquement une bourse, ouverte aux extérieurs. Donc une nouvelle formule. Une volière pour les oiseaux élevés main sera tout de même montée. Détail de l’organisation pour la bourse.</a:t>
            </a:r>
          </a:p>
          <a:p>
            <a:r>
              <a:rPr lang="fr-FR" dirty="0"/>
              <a:t>DIMANCHE 8 SEPTEMBRE : </a:t>
            </a:r>
            <a:r>
              <a:rPr lang="fr-FR" b="1" dirty="0"/>
              <a:t>forum des associations </a:t>
            </a:r>
            <a:r>
              <a:rPr lang="fr-FR" dirty="0"/>
              <a:t>à Barby de 9 h à 12 h avec petit déjeuner du GAB.</a:t>
            </a:r>
          </a:p>
          <a:p>
            <a:r>
              <a:rPr lang="fr-FR" b="1" dirty="0"/>
              <a:t>NOTRE PROCHAIN LOTO </a:t>
            </a:r>
            <a:r>
              <a:rPr lang="fr-FR" dirty="0"/>
              <a:t>: aura lieu le 22 mars 2025 à la salle des fêtes de Barby. Il faut commencer à collecter les lots et décider les gros lots. Les horaires du loto seront similaires à ceux de 2023.</a:t>
            </a:r>
          </a:p>
          <a:p>
            <a:r>
              <a:rPr lang="fr-FR" dirty="0"/>
              <a:t>Projet de sortie pour 2025 : présentation de devis</a:t>
            </a:r>
          </a:p>
          <a:p>
            <a:r>
              <a:rPr lang="fr-FR" b="1" dirty="0"/>
              <a:t>ADHESIONS 2025 </a:t>
            </a:r>
            <a:r>
              <a:rPr lang="fr-FR" dirty="0"/>
              <a:t>: Tarifs inchangés. Cotisations individuelles : 31 € (26 € + 5€ CDE) </a:t>
            </a:r>
            <a:r>
              <a:rPr lang="fr-FR" dirty="0" smtClean="0"/>
              <a:t>Cotisations </a:t>
            </a:r>
            <a:r>
              <a:rPr lang="fr-FR" dirty="0"/>
              <a:t>couples : 41€ (36 € + 5 € CDE) Jeunes : 20 € (15 € + 5 € CDE) Enfant à charge : 5 € </a:t>
            </a:r>
          </a:p>
        </p:txBody>
      </p:sp>
      <p:pic>
        <p:nvPicPr>
          <p:cNvPr id="6" name="Image 5">
            <a:extLst>
              <a:ext uri="{FF2B5EF4-FFF2-40B4-BE49-F238E27FC236}">
                <a16:creationId xmlns="" xmlns:a16="http://schemas.microsoft.com/office/drawing/2014/main" id="{AD4C2C5F-2687-4B6B-4D05-A6B37EFA32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033" y="465929"/>
            <a:ext cx="573074" cy="871804"/>
          </a:xfrm>
          <a:prstGeom prst="rect">
            <a:avLst/>
          </a:prstGeom>
        </p:spPr>
      </p:pic>
      <p:pic>
        <p:nvPicPr>
          <p:cNvPr id="5" name="Image 4">
            <a:extLst>
              <a:ext uri="{FF2B5EF4-FFF2-40B4-BE49-F238E27FC236}">
                <a16:creationId xmlns="" xmlns:a16="http://schemas.microsoft.com/office/drawing/2014/main" id="{C85ACE17-8337-C7F5-C8E9-EC3A9ADAA5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7756" y="1066800"/>
            <a:ext cx="2554334" cy="1077051"/>
          </a:xfrm>
          <a:prstGeom prst="rect">
            <a:avLst/>
          </a:prstGeom>
        </p:spPr>
      </p:pic>
    </p:spTree>
    <p:extLst>
      <p:ext uri="{BB962C8B-B14F-4D97-AF65-F5344CB8AC3E}">
        <p14:creationId xmlns:p14="http://schemas.microsoft.com/office/powerpoint/2010/main" val="164853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8F109157-A521-8E7D-1B5B-812947DDF911}"/>
              </a:ext>
            </a:extLst>
          </p:cNvPr>
          <p:cNvPicPr>
            <a:picLocks noGrp="1" noChangeAspect="1"/>
          </p:cNvPicPr>
          <p:nvPr>
            <p:ph idx="1"/>
          </p:nvPr>
        </p:nvPicPr>
        <p:blipFill>
          <a:blip r:embed="rId2"/>
          <a:stretch>
            <a:fillRect/>
          </a:stretch>
        </p:blipFill>
        <p:spPr>
          <a:xfrm>
            <a:off x="4799404" y="3429000"/>
            <a:ext cx="7315200" cy="3286125"/>
          </a:xfrm>
        </p:spPr>
      </p:pic>
      <p:pic>
        <p:nvPicPr>
          <p:cNvPr id="7" name="Image 6">
            <a:extLst>
              <a:ext uri="{FF2B5EF4-FFF2-40B4-BE49-F238E27FC236}">
                <a16:creationId xmlns="" xmlns:a16="http://schemas.microsoft.com/office/drawing/2014/main" id="{6BB5EC8A-36AD-429F-369D-188C10ABC878}"/>
              </a:ext>
            </a:extLst>
          </p:cNvPr>
          <p:cNvPicPr>
            <a:picLocks noChangeAspect="1"/>
          </p:cNvPicPr>
          <p:nvPr/>
        </p:nvPicPr>
        <p:blipFill>
          <a:blip r:embed="rId3"/>
          <a:stretch>
            <a:fillRect/>
          </a:stretch>
        </p:blipFill>
        <p:spPr>
          <a:xfrm>
            <a:off x="0" y="0"/>
            <a:ext cx="7315200" cy="3286125"/>
          </a:xfrm>
          <a:prstGeom prst="rect">
            <a:avLst/>
          </a:prstGeom>
        </p:spPr>
      </p:pic>
      <p:sp>
        <p:nvSpPr>
          <p:cNvPr id="8" name="Titre 1">
            <a:extLst>
              <a:ext uri="{FF2B5EF4-FFF2-40B4-BE49-F238E27FC236}">
                <a16:creationId xmlns="" xmlns:a16="http://schemas.microsoft.com/office/drawing/2014/main" id="{B154F546-1BC1-8199-40FA-09261DCE7B18}"/>
              </a:ext>
            </a:extLst>
          </p:cNvPr>
          <p:cNvSpPr>
            <a:spLocks noGrp="1"/>
          </p:cNvSpPr>
          <p:nvPr>
            <p:ph type="title"/>
          </p:nvPr>
        </p:nvSpPr>
        <p:spPr>
          <a:xfrm>
            <a:off x="7437746" y="41912"/>
            <a:ext cx="4015819" cy="1115505"/>
          </a:xfrm>
        </p:spPr>
        <p:txBody>
          <a:bodyPr>
            <a:noAutofit/>
          </a:bodyPr>
          <a:lstStyle/>
          <a:p>
            <a:r>
              <a:rPr lang="fr-FR" sz="2400" dirty="0"/>
              <a:t>Réunion de rentrée a sonnaz le 7 septembre 2024</a:t>
            </a:r>
          </a:p>
        </p:txBody>
      </p:sp>
      <p:pic>
        <p:nvPicPr>
          <p:cNvPr id="10" name="Image 9">
            <a:extLst>
              <a:ext uri="{FF2B5EF4-FFF2-40B4-BE49-F238E27FC236}">
                <a16:creationId xmlns="" xmlns:a16="http://schemas.microsoft.com/office/drawing/2014/main" id="{C248409F-B607-C16C-BF05-E3FB0906AC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5200" y="1157417"/>
            <a:ext cx="4710260" cy="2115937"/>
          </a:xfrm>
          <a:prstGeom prst="rect">
            <a:avLst/>
          </a:prstGeom>
        </p:spPr>
      </p:pic>
      <p:pic>
        <p:nvPicPr>
          <p:cNvPr id="12" name="Image 11">
            <a:extLst>
              <a:ext uri="{FF2B5EF4-FFF2-40B4-BE49-F238E27FC236}">
                <a16:creationId xmlns="" xmlns:a16="http://schemas.microsoft.com/office/drawing/2014/main" id="{D8FE4FB3-2547-9ACD-72F2-032D7CB2EF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821" y="3920078"/>
            <a:ext cx="3726729" cy="2795047"/>
          </a:xfrm>
          <a:prstGeom prst="rect">
            <a:avLst/>
          </a:prstGeom>
        </p:spPr>
      </p:pic>
      <p:pic>
        <p:nvPicPr>
          <p:cNvPr id="2" name="Image 1">
            <a:extLst>
              <a:ext uri="{FF2B5EF4-FFF2-40B4-BE49-F238E27FC236}">
                <a16:creationId xmlns="" xmlns:a16="http://schemas.microsoft.com/office/drawing/2014/main" id="{23488710-943E-BA3A-1654-704CD6F8FE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52386" y="129967"/>
            <a:ext cx="573074" cy="871804"/>
          </a:xfrm>
          <a:prstGeom prst="rect">
            <a:avLst/>
          </a:prstGeom>
        </p:spPr>
      </p:pic>
      <p:sp>
        <p:nvSpPr>
          <p:cNvPr id="3" name="ZoneTexte 2">
            <a:extLst>
              <a:ext uri="{FF2B5EF4-FFF2-40B4-BE49-F238E27FC236}">
                <a16:creationId xmlns="" xmlns:a16="http://schemas.microsoft.com/office/drawing/2014/main" id="{2BA0B9CE-F28B-390D-F8A2-3D43038A05F1}"/>
              </a:ext>
            </a:extLst>
          </p:cNvPr>
          <p:cNvSpPr txBox="1"/>
          <p:nvPr/>
        </p:nvSpPr>
        <p:spPr>
          <a:xfrm>
            <a:off x="194821" y="3374180"/>
            <a:ext cx="4603422" cy="369332"/>
          </a:xfrm>
          <a:prstGeom prst="rect">
            <a:avLst/>
          </a:prstGeom>
          <a:noFill/>
        </p:spPr>
        <p:txBody>
          <a:bodyPr wrap="square" rtlCol="0">
            <a:spAutoFit/>
          </a:bodyPr>
          <a:lstStyle/>
          <a:p>
            <a:r>
              <a:rPr lang="fr-FR" dirty="0"/>
              <a:t>Cette réunion s’est déroulée sous le soleil</a:t>
            </a:r>
          </a:p>
        </p:txBody>
      </p:sp>
    </p:spTree>
    <p:extLst>
      <p:ext uri="{BB962C8B-B14F-4D97-AF65-F5344CB8AC3E}">
        <p14:creationId xmlns:p14="http://schemas.microsoft.com/office/powerpoint/2010/main" val="82419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0E06DA13-3615-0A9D-BE6F-4F4D33B92AD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46694" y="249022"/>
            <a:ext cx="4059811" cy="3044858"/>
          </a:xfrm>
        </p:spPr>
      </p:pic>
      <p:pic>
        <p:nvPicPr>
          <p:cNvPr id="7" name="Image 6">
            <a:extLst>
              <a:ext uri="{FF2B5EF4-FFF2-40B4-BE49-F238E27FC236}">
                <a16:creationId xmlns="" xmlns:a16="http://schemas.microsoft.com/office/drawing/2014/main" id="{4E573642-1476-8514-9CD1-D8D93D2C59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82" y="182377"/>
            <a:ext cx="4396034" cy="3297026"/>
          </a:xfrm>
          <a:prstGeom prst="rect">
            <a:avLst/>
          </a:prstGeom>
        </p:spPr>
      </p:pic>
      <p:pic>
        <p:nvPicPr>
          <p:cNvPr id="9" name="Image 8">
            <a:extLst>
              <a:ext uri="{FF2B5EF4-FFF2-40B4-BE49-F238E27FC236}">
                <a16:creationId xmlns="" xmlns:a16="http://schemas.microsoft.com/office/drawing/2014/main" id="{321E56F1-7E20-DFFA-1C2D-A7848D724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18" y="3564120"/>
            <a:ext cx="4292339" cy="3219254"/>
          </a:xfrm>
          <a:prstGeom prst="rect">
            <a:avLst/>
          </a:prstGeom>
        </p:spPr>
      </p:pic>
      <p:pic>
        <p:nvPicPr>
          <p:cNvPr id="11" name="Image 10">
            <a:extLst>
              <a:ext uri="{FF2B5EF4-FFF2-40B4-BE49-F238E27FC236}">
                <a16:creationId xmlns="" xmlns:a16="http://schemas.microsoft.com/office/drawing/2014/main" id="{9452178C-7AA3-23C9-5515-08B006E1DF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6694" y="3564120"/>
            <a:ext cx="4292339" cy="3219254"/>
          </a:xfrm>
          <a:prstGeom prst="rect">
            <a:avLst/>
          </a:prstGeom>
        </p:spPr>
      </p:pic>
      <p:pic>
        <p:nvPicPr>
          <p:cNvPr id="13" name="Image 12">
            <a:extLst>
              <a:ext uri="{FF2B5EF4-FFF2-40B4-BE49-F238E27FC236}">
                <a16:creationId xmlns="" xmlns:a16="http://schemas.microsoft.com/office/drawing/2014/main" id="{3744F942-5D4B-D1F9-C47B-E0459C24D5F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952397" y="2228081"/>
            <a:ext cx="2994581" cy="1563280"/>
          </a:xfrm>
          <a:prstGeom prst="rect">
            <a:avLst/>
          </a:prstGeom>
        </p:spPr>
      </p:pic>
      <p:pic>
        <p:nvPicPr>
          <p:cNvPr id="15" name="Image 14">
            <a:extLst>
              <a:ext uri="{FF2B5EF4-FFF2-40B4-BE49-F238E27FC236}">
                <a16:creationId xmlns="" xmlns:a16="http://schemas.microsoft.com/office/drawing/2014/main" id="{87E5225F-3989-404B-6B61-61B1B57477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9034" y="4018602"/>
            <a:ext cx="3221308" cy="2415981"/>
          </a:xfrm>
          <a:prstGeom prst="rect">
            <a:avLst/>
          </a:prstGeom>
        </p:spPr>
      </p:pic>
      <p:pic>
        <p:nvPicPr>
          <p:cNvPr id="17" name="Image 16">
            <a:extLst>
              <a:ext uri="{FF2B5EF4-FFF2-40B4-BE49-F238E27FC236}">
                <a16:creationId xmlns="" xmlns:a16="http://schemas.microsoft.com/office/drawing/2014/main" id="{2052DD85-2AFE-FA7B-CA6E-60B4914BC58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670001" y="0"/>
            <a:ext cx="3478417" cy="2036888"/>
          </a:xfrm>
          <a:prstGeom prst="rect">
            <a:avLst/>
          </a:prstGeom>
        </p:spPr>
      </p:pic>
    </p:spTree>
    <p:extLst>
      <p:ext uri="{BB962C8B-B14F-4D97-AF65-F5344CB8AC3E}">
        <p14:creationId xmlns:p14="http://schemas.microsoft.com/office/powerpoint/2010/main" val="824717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C5CBF-9359-75CC-15B1-F3A1B1602FE5}"/>
              </a:ext>
            </a:extLst>
          </p:cNvPr>
          <p:cNvSpPr>
            <a:spLocks noGrp="1"/>
          </p:cNvSpPr>
          <p:nvPr>
            <p:ph type="title"/>
          </p:nvPr>
        </p:nvSpPr>
        <p:spPr>
          <a:xfrm>
            <a:off x="6165130" y="226243"/>
            <a:ext cx="5484435" cy="908515"/>
          </a:xfrm>
        </p:spPr>
        <p:txBody>
          <a:bodyPr>
            <a:normAutofit fontScale="90000"/>
          </a:bodyPr>
          <a:lstStyle/>
          <a:p>
            <a:r>
              <a:rPr lang="fr-FR" dirty="0"/>
              <a:t>Réunion de rentrée a sonnaz le 7 septembre 2024</a:t>
            </a:r>
          </a:p>
        </p:txBody>
      </p:sp>
      <p:pic>
        <p:nvPicPr>
          <p:cNvPr id="5" name="Espace réservé du contenu 4">
            <a:extLst>
              <a:ext uri="{FF2B5EF4-FFF2-40B4-BE49-F238E27FC236}">
                <a16:creationId xmlns="" xmlns:a16="http://schemas.microsoft.com/office/drawing/2014/main" id="{6DFC74AD-E5B7-19C3-C720-E5EC61DCFE8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9003" y="66899"/>
            <a:ext cx="5681052" cy="4260789"/>
          </a:xfrm>
        </p:spPr>
      </p:pic>
      <p:pic>
        <p:nvPicPr>
          <p:cNvPr id="7" name="Image 6">
            <a:extLst>
              <a:ext uri="{FF2B5EF4-FFF2-40B4-BE49-F238E27FC236}">
                <a16:creationId xmlns="" xmlns:a16="http://schemas.microsoft.com/office/drawing/2014/main" id="{D84A52C2-BF7D-E307-6E8E-8E8ADD315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2943" y="1478309"/>
            <a:ext cx="5810054" cy="4129461"/>
          </a:xfrm>
          <a:prstGeom prst="rect">
            <a:avLst/>
          </a:prstGeom>
        </p:spPr>
      </p:pic>
      <p:pic>
        <p:nvPicPr>
          <p:cNvPr id="9" name="Image 8">
            <a:extLst>
              <a:ext uri="{FF2B5EF4-FFF2-40B4-BE49-F238E27FC236}">
                <a16:creationId xmlns="" xmlns:a16="http://schemas.microsoft.com/office/drawing/2014/main" id="{B12D0CC5-59EA-63DF-811C-3D0808596B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9056" y="3710893"/>
            <a:ext cx="4106944" cy="3080208"/>
          </a:xfrm>
          <a:prstGeom prst="rect">
            <a:avLst/>
          </a:prstGeom>
        </p:spPr>
      </p:pic>
      <p:pic>
        <p:nvPicPr>
          <p:cNvPr id="3" name="Image 2">
            <a:extLst>
              <a:ext uri="{FF2B5EF4-FFF2-40B4-BE49-F238E27FC236}">
                <a16:creationId xmlns="" xmlns:a16="http://schemas.microsoft.com/office/drawing/2014/main" id="{F3F7B012-9F23-AAF5-9CC9-0B0B00C102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84985" y="126563"/>
            <a:ext cx="573074" cy="871804"/>
          </a:xfrm>
          <a:prstGeom prst="rect">
            <a:avLst/>
          </a:prstGeom>
        </p:spPr>
      </p:pic>
      <p:sp>
        <p:nvSpPr>
          <p:cNvPr id="4" name="ZoneTexte 3">
            <a:extLst>
              <a:ext uri="{FF2B5EF4-FFF2-40B4-BE49-F238E27FC236}">
                <a16:creationId xmlns="" xmlns:a16="http://schemas.microsoft.com/office/drawing/2014/main" id="{FB5A81A5-B8F3-50AC-1076-6DA3893082DC}"/>
              </a:ext>
            </a:extLst>
          </p:cNvPr>
          <p:cNvSpPr txBox="1"/>
          <p:nvPr/>
        </p:nvSpPr>
        <p:spPr>
          <a:xfrm>
            <a:off x="6523348" y="5750351"/>
            <a:ext cx="5373279" cy="369332"/>
          </a:xfrm>
          <a:prstGeom prst="rect">
            <a:avLst/>
          </a:prstGeom>
          <a:noFill/>
        </p:spPr>
        <p:txBody>
          <a:bodyPr wrap="square" rtlCol="0">
            <a:spAutoFit/>
          </a:bodyPr>
          <a:lstStyle/>
          <a:p>
            <a:r>
              <a:rPr lang="fr-FR" dirty="0"/>
              <a:t>Le traditionnel </a:t>
            </a:r>
            <a:r>
              <a:rPr lang="fr-FR" dirty="0" smtClean="0"/>
              <a:t>casse-croûte </a:t>
            </a:r>
            <a:r>
              <a:rPr lang="fr-FR" dirty="0"/>
              <a:t>partagé à l’ombre du local.</a:t>
            </a:r>
          </a:p>
        </p:txBody>
      </p:sp>
    </p:spTree>
    <p:extLst>
      <p:ext uri="{BB962C8B-B14F-4D97-AF65-F5344CB8AC3E}">
        <p14:creationId xmlns:p14="http://schemas.microsoft.com/office/powerpoint/2010/main" val="505331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68EF247-D7DC-C4CD-5E61-020146EC759F}"/>
              </a:ext>
            </a:extLst>
          </p:cNvPr>
          <p:cNvSpPr>
            <a:spLocks noGrp="1"/>
          </p:cNvSpPr>
          <p:nvPr>
            <p:ph type="title"/>
          </p:nvPr>
        </p:nvSpPr>
        <p:spPr>
          <a:xfrm>
            <a:off x="1291472" y="160013"/>
            <a:ext cx="9935851" cy="1456267"/>
          </a:xfrm>
        </p:spPr>
        <p:txBody>
          <a:bodyPr>
            <a:normAutofit fontScale="90000"/>
          </a:bodyPr>
          <a:lstStyle/>
          <a:p>
            <a:r>
              <a:rPr lang="fr-FR" dirty="0"/>
              <a:t>Forum des associations a barby avec petit déjeuner du gab LE 8 SEPTEMBRE 2024</a:t>
            </a:r>
          </a:p>
        </p:txBody>
      </p:sp>
      <p:pic>
        <p:nvPicPr>
          <p:cNvPr id="5" name="Espace réservé du contenu 4">
            <a:extLst>
              <a:ext uri="{FF2B5EF4-FFF2-40B4-BE49-F238E27FC236}">
                <a16:creationId xmlns="" xmlns:a16="http://schemas.microsoft.com/office/drawing/2014/main" id="{D8CBD4AD-65A4-46C6-D7E5-E4D1B0B46E6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97380" y="1436666"/>
            <a:ext cx="2769385" cy="1726322"/>
          </a:xfrm>
        </p:spPr>
      </p:pic>
      <p:pic>
        <p:nvPicPr>
          <p:cNvPr id="7" name="Image 6">
            <a:extLst>
              <a:ext uri="{FF2B5EF4-FFF2-40B4-BE49-F238E27FC236}">
                <a16:creationId xmlns="" xmlns:a16="http://schemas.microsoft.com/office/drawing/2014/main" id="{9C854A4C-91F7-8C45-5F23-A4E9844AE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2607" y="3337714"/>
            <a:ext cx="4572000" cy="3429000"/>
          </a:xfrm>
          <a:prstGeom prst="rect">
            <a:avLst/>
          </a:prstGeom>
        </p:spPr>
      </p:pic>
      <p:pic>
        <p:nvPicPr>
          <p:cNvPr id="9" name="Image 8">
            <a:extLst>
              <a:ext uri="{FF2B5EF4-FFF2-40B4-BE49-F238E27FC236}">
                <a16:creationId xmlns="" xmlns:a16="http://schemas.microsoft.com/office/drawing/2014/main" id="{BC08B4EE-070D-E7DE-8A43-AECEE05A5C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432" y="2118861"/>
            <a:ext cx="5797235" cy="4347927"/>
          </a:xfrm>
          <a:prstGeom prst="rect">
            <a:avLst/>
          </a:prstGeom>
        </p:spPr>
      </p:pic>
      <p:pic>
        <p:nvPicPr>
          <p:cNvPr id="3" name="Image 2">
            <a:extLst>
              <a:ext uri="{FF2B5EF4-FFF2-40B4-BE49-F238E27FC236}">
                <a16:creationId xmlns="" xmlns:a16="http://schemas.microsoft.com/office/drawing/2014/main" id="{31E05AEE-9B2F-4B74-BB92-AAE7BBFEAD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118" y="348586"/>
            <a:ext cx="744549" cy="1132665"/>
          </a:xfrm>
          <a:prstGeom prst="rect">
            <a:avLst/>
          </a:prstGeom>
        </p:spPr>
      </p:pic>
      <p:sp>
        <p:nvSpPr>
          <p:cNvPr id="4" name="ZoneTexte 3">
            <a:extLst>
              <a:ext uri="{FF2B5EF4-FFF2-40B4-BE49-F238E27FC236}">
                <a16:creationId xmlns="" xmlns:a16="http://schemas.microsoft.com/office/drawing/2014/main" id="{4B3D3B94-C694-E833-4F85-9D8E8BADA435}"/>
              </a:ext>
            </a:extLst>
          </p:cNvPr>
          <p:cNvSpPr txBox="1"/>
          <p:nvPr/>
        </p:nvSpPr>
        <p:spPr>
          <a:xfrm>
            <a:off x="264118" y="1467400"/>
            <a:ext cx="8917589" cy="646331"/>
          </a:xfrm>
          <a:prstGeom prst="rect">
            <a:avLst/>
          </a:prstGeom>
          <a:noFill/>
        </p:spPr>
        <p:txBody>
          <a:bodyPr wrap="square" rtlCol="0">
            <a:spAutoFit/>
          </a:bodyPr>
          <a:lstStyle/>
          <a:p>
            <a:r>
              <a:rPr lang="fr-FR" dirty="0"/>
              <a:t>Toujours les mêmes personnes fidèles au poste pour représenter l’Oiseaux Club de Savoie au sein des associations de Barby et réaliser la publicité de nos manifestation.</a:t>
            </a:r>
          </a:p>
        </p:txBody>
      </p:sp>
      <p:sp>
        <p:nvSpPr>
          <p:cNvPr id="6" name="ZoneTexte 5">
            <a:extLst>
              <a:ext uri="{FF2B5EF4-FFF2-40B4-BE49-F238E27FC236}">
                <a16:creationId xmlns="" xmlns:a16="http://schemas.microsoft.com/office/drawing/2014/main" id="{F45E01F2-5997-1E61-C5BF-47A931EBEDF2}"/>
              </a:ext>
            </a:extLst>
          </p:cNvPr>
          <p:cNvSpPr txBox="1"/>
          <p:nvPr/>
        </p:nvSpPr>
        <p:spPr>
          <a:xfrm>
            <a:off x="6391373" y="2113731"/>
            <a:ext cx="2790334" cy="923330"/>
          </a:xfrm>
          <a:prstGeom prst="rect">
            <a:avLst/>
          </a:prstGeom>
          <a:noFill/>
        </p:spPr>
        <p:txBody>
          <a:bodyPr wrap="square" rtlCol="0">
            <a:spAutoFit/>
          </a:bodyPr>
          <a:lstStyle/>
          <a:p>
            <a:r>
              <a:rPr lang="fr-FR" dirty="0"/>
              <a:t>Il a fallu migrer à l’abri en fin de matinée en raison de la pluie.</a:t>
            </a:r>
          </a:p>
        </p:txBody>
      </p:sp>
    </p:spTree>
    <p:extLst>
      <p:ext uri="{BB962C8B-B14F-4D97-AF65-F5344CB8AC3E}">
        <p14:creationId xmlns:p14="http://schemas.microsoft.com/office/powerpoint/2010/main" val="76383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1A9F822-049D-2BF7-836B-23DFACB4306D}"/>
              </a:ext>
            </a:extLst>
          </p:cNvPr>
          <p:cNvSpPr>
            <a:spLocks noGrp="1"/>
          </p:cNvSpPr>
          <p:nvPr>
            <p:ph type="title"/>
          </p:nvPr>
        </p:nvSpPr>
        <p:spPr/>
        <p:txBody>
          <a:bodyPr/>
          <a:lstStyle/>
          <a:p>
            <a:pPr algn="ctr"/>
            <a:r>
              <a:rPr lang="fr-FR" dirty="0"/>
              <a:t>réunion du 11 octobre 2024 </a:t>
            </a:r>
            <a:br>
              <a:rPr lang="fr-FR" dirty="0"/>
            </a:br>
            <a:r>
              <a:rPr lang="fr-FR" dirty="0"/>
              <a:t>A Barby, </a:t>
            </a:r>
            <a:r>
              <a:rPr lang="fr-FR" dirty="0" smtClean="0"/>
              <a:t>salle </a:t>
            </a:r>
            <a:r>
              <a:rPr lang="fr-FR" dirty="0"/>
              <a:t>des </a:t>
            </a:r>
            <a:r>
              <a:rPr lang="fr-FR" dirty="0" smtClean="0"/>
              <a:t>mariages</a:t>
            </a:r>
            <a:endParaRPr lang="fr-FR" dirty="0"/>
          </a:p>
        </p:txBody>
      </p:sp>
      <p:sp>
        <p:nvSpPr>
          <p:cNvPr id="3" name="Espace réservé du contenu 2">
            <a:extLst>
              <a:ext uri="{FF2B5EF4-FFF2-40B4-BE49-F238E27FC236}">
                <a16:creationId xmlns="" xmlns:a16="http://schemas.microsoft.com/office/drawing/2014/main" id="{BAA7F11D-4BC6-918D-0373-A4750950B0A9}"/>
              </a:ext>
            </a:extLst>
          </p:cNvPr>
          <p:cNvSpPr>
            <a:spLocks noGrp="1"/>
          </p:cNvSpPr>
          <p:nvPr>
            <p:ph idx="1"/>
          </p:nvPr>
        </p:nvSpPr>
        <p:spPr>
          <a:xfrm>
            <a:off x="685801" y="2142067"/>
            <a:ext cx="10131425" cy="4513257"/>
          </a:xfrm>
        </p:spPr>
        <p:txBody>
          <a:bodyPr>
            <a:normAutofit fontScale="85000" lnSpcReduction="10000"/>
          </a:bodyPr>
          <a:lstStyle/>
          <a:p>
            <a:r>
              <a:rPr lang="fr-FR" dirty="0"/>
              <a:t>Préparation très détaillée de la </a:t>
            </a:r>
            <a:r>
              <a:rPr lang="fr-FR" b="1" dirty="0"/>
              <a:t>bourse du 17 novembre 2024 </a:t>
            </a:r>
            <a:r>
              <a:rPr lang="fr-FR" dirty="0"/>
              <a:t>à la salle des fêtes de Barby  </a:t>
            </a:r>
          </a:p>
          <a:p>
            <a:r>
              <a:rPr lang="fr-FR" dirty="0"/>
              <a:t>Point sur les déclarations d’oiseaux et les documents spécifiques prévus pour cette bourse </a:t>
            </a:r>
          </a:p>
          <a:p>
            <a:r>
              <a:rPr lang="fr-FR" dirty="0"/>
              <a:t>Point sur les présences (installation, postes le jour de la bourse, rangement) </a:t>
            </a:r>
          </a:p>
          <a:p>
            <a:endParaRPr lang="fr-FR" sz="1100" dirty="0"/>
          </a:p>
          <a:p>
            <a:r>
              <a:rPr lang="fr-FR" dirty="0"/>
              <a:t> Inscriptions et renouvellement d’inscriptions au club pour </a:t>
            </a:r>
            <a:r>
              <a:rPr lang="fr-FR" b="1" dirty="0"/>
              <a:t>2025</a:t>
            </a:r>
            <a:r>
              <a:rPr lang="fr-FR" dirty="0"/>
              <a:t> </a:t>
            </a:r>
          </a:p>
          <a:p>
            <a:endParaRPr lang="fr-FR" sz="1100" dirty="0"/>
          </a:p>
          <a:p>
            <a:r>
              <a:rPr lang="fr-FR" dirty="0"/>
              <a:t>Inscriptions au repas de l’assemblée générale du samedi 25 janvier 2025 </a:t>
            </a:r>
          </a:p>
          <a:p>
            <a:r>
              <a:rPr lang="fr-FR" dirty="0"/>
              <a:t>Menu de l’AG à la Brasserie du Prieuré </a:t>
            </a:r>
          </a:p>
          <a:p>
            <a:r>
              <a:rPr lang="fr-FR" dirty="0"/>
              <a:t>(Salade grenobloise, Paleron de </a:t>
            </a:r>
            <a:r>
              <a:rPr lang="fr-FR" dirty="0" err="1"/>
              <a:t>boeuf</a:t>
            </a:r>
            <a:r>
              <a:rPr lang="fr-FR" dirty="0"/>
              <a:t> écrasé de pommes de terre aux noix </a:t>
            </a:r>
          </a:p>
          <a:p>
            <a:r>
              <a:rPr lang="fr-FR" dirty="0"/>
              <a:t>et poêlée d’hiver, Omelette norvégienne flambée),</a:t>
            </a:r>
          </a:p>
          <a:p>
            <a:endParaRPr lang="fr-FR" dirty="0"/>
          </a:p>
          <a:p>
            <a:r>
              <a:rPr lang="fr-FR" dirty="0"/>
              <a:t>Sortie 2025 : </a:t>
            </a:r>
            <a:r>
              <a:rPr lang="fr-FR" b="1" dirty="0"/>
              <a:t>Du 17 mai au 18 mai 2025. Royal Palace et Zoo d’Amnéville. </a:t>
            </a:r>
          </a:p>
          <a:p>
            <a:endParaRPr lang="fr-FR" dirty="0"/>
          </a:p>
          <a:p>
            <a:r>
              <a:rPr lang="fr-FR" dirty="0"/>
              <a:t> </a:t>
            </a:r>
            <a:r>
              <a:rPr lang="fr-FR" b="1" dirty="0"/>
              <a:t>Loto 2025  : </a:t>
            </a:r>
            <a:r>
              <a:rPr lang="fr-FR" dirty="0"/>
              <a:t>Mireille a déjà récupéré de nombreux lots. Franck MIDALI offre une télévision 140 cm. Un grand merci à lui.</a:t>
            </a:r>
          </a:p>
        </p:txBody>
      </p:sp>
      <p:pic>
        <p:nvPicPr>
          <p:cNvPr id="4" name="Image 3">
            <a:extLst>
              <a:ext uri="{FF2B5EF4-FFF2-40B4-BE49-F238E27FC236}">
                <a16:creationId xmlns="" xmlns:a16="http://schemas.microsoft.com/office/drawing/2014/main" id="{575A5363-B33F-90F8-2A4E-5A7FE4885399}"/>
              </a:ext>
            </a:extLst>
          </p:cNvPr>
          <p:cNvPicPr>
            <a:picLocks noChangeAspect="1"/>
          </p:cNvPicPr>
          <p:nvPr/>
        </p:nvPicPr>
        <p:blipFill>
          <a:blip r:embed="rId2"/>
          <a:stretch>
            <a:fillRect/>
          </a:stretch>
        </p:blipFill>
        <p:spPr>
          <a:xfrm>
            <a:off x="587012" y="465929"/>
            <a:ext cx="892995" cy="1358492"/>
          </a:xfrm>
          <a:prstGeom prst="rect">
            <a:avLst/>
          </a:prstGeom>
        </p:spPr>
      </p:pic>
      <p:pic>
        <p:nvPicPr>
          <p:cNvPr id="6" name="Image 5">
            <a:extLst>
              <a:ext uri="{FF2B5EF4-FFF2-40B4-BE49-F238E27FC236}">
                <a16:creationId xmlns="" xmlns:a16="http://schemas.microsoft.com/office/drawing/2014/main" id="{E46C205E-FE1F-ACE6-EDAF-C164AFA3AB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9270" y="349137"/>
            <a:ext cx="2606995" cy="1714937"/>
          </a:xfrm>
          <a:prstGeom prst="rect">
            <a:avLst/>
          </a:prstGeom>
        </p:spPr>
      </p:pic>
      <p:pic>
        <p:nvPicPr>
          <p:cNvPr id="8" name="Image 7">
            <a:extLst>
              <a:ext uri="{FF2B5EF4-FFF2-40B4-BE49-F238E27FC236}">
                <a16:creationId xmlns="" xmlns:a16="http://schemas.microsoft.com/office/drawing/2014/main" id="{10D9D381-6781-238A-2DED-36610AB848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3224" y="4994410"/>
            <a:ext cx="2384981" cy="1253990"/>
          </a:xfrm>
          <a:prstGeom prst="rect">
            <a:avLst/>
          </a:prstGeom>
        </p:spPr>
      </p:pic>
      <p:pic>
        <p:nvPicPr>
          <p:cNvPr id="9" name="Image 8">
            <a:extLst>
              <a:ext uri="{FF2B5EF4-FFF2-40B4-BE49-F238E27FC236}">
                <a16:creationId xmlns="" xmlns:a16="http://schemas.microsoft.com/office/drawing/2014/main" id="{B3E5AAFE-2A76-DF3D-886C-CA089E539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5156" y="4610567"/>
            <a:ext cx="1502967" cy="2125744"/>
          </a:xfrm>
          <a:prstGeom prst="rect">
            <a:avLst/>
          </a:prstGeom>
        </p:spPr>
      </p:pic>
      <p:pic>
        <p:nvPicPr>
          <p:cNvPr id="11" name="Image 10">
            <a:extLst>
              <a:ext uri="{FF2B5EF4-FFF2-40B4-BE49-F238E27FC236}">
                <a16:creationId xmlns="" xmlns:a16="http://schemas.microsoft.com/office/drawing/2014/main" id="{A6E83374-F826-46C4-DEB7-5DDF5BC1B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83642" y="2819964"/>
            <a:ext cx="2164481" cy="1479519"/>
          </a:xfrm>
          <a:prstGeom prst="rect">
            <a:avLst/>
          </a:prstGeom>
        </p:spPr>
      </p:pic>
    </p:spTree>
    <p:extLst>
      <p:ext uri="{BB962C8B-B14F-4D97-AF65-F5344CB8AC3E}">
        <p14:creationId xmlns:p14="http://schemas.microsoft.com/office/powerpoint/2010/main" val="347047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891A011-6E6E-6EDF-7FEE-69026096AE44}"/>
              </a:ext>
            </a:extLst>
          </p:cNvPr>
          <p:cNvSpPr>
            <a:spLocks noGrp="1"/>
          </p:cNvSpPr>
          <p:nvPr>
            <p:ph type="title"/>
          </p:nvPr>
        </p:nvSpPr>
        <p:spPr>
          <a:xfrm>
            <a:off x="2036190" y="609600"/>
            <a:ext cx="7598004" cy="1136963"/>
          </a:xfrm>
        </p:spPr>
        <p:txBody>
          <a:bodyPr>
            <a:normAutofit fontScale="90000"/>
          </a:bodyPr>
          <a:lstStyle/>
          <a:p>
            <a:r>
              <a:rPr lang="fr-FR" dirty="0"/>
              <a:t>Réunion du vendredi 8 novembre 2025 </a:t>
            </a:r>
            <a:br>
              <a:rPr lang="fr-FR" dirty="0"/>
            </a:br>
            <a:r>
              <a:rPr lang="fr-FR" dirty="0"/>
              <a:t>a la salle de l’</a:t>
            </a:r>
            <a:r>
              <a:rPr lang="fr-FR" dirty="0" err="1"/>
              <a:t>envolee</a:t>
            </a:r>
            <a:r>
              <a:rPr lang="fr-FR" dirty="0"/>
              <a:t> a barby</a:t>
            </a:r>
          </a:p>
        </p:txBody>
      </p:sp>
      <p:sp>
        <p:nvSpPr>
          <p:cNvPr id="3" name="Espace réservé du contenu 2">
            <a:extLst>
              <a:ext uri="{FF2B5EF4-FFF2-40B4-BE49-F238E27FC236}">
                <a16:creationId xmlns="" xmlns:a16="http://schemas.microsoft.com/office/drawing/2014/main" id="{34A32AAE-542D-15C9-B78E-26EF3497FD0D}"/>
              </a:ext>
            </a:extLst>
          </p:cNvPr>
          <p:cNvSpPr>
            <a:spLocks noGrp="1"/>
          </p:cNvSpPr>
          <p:nvPr>
            <p:ph idx="1"/>
          </p:nvPr>
        </p:nvSpPr>
        <p:spPr>
          <a:xfrm>
            <a:off x="103695" y="1782209"/>
            <a:ext cx="11291907" cy="2684457"/>
          </a:xfrm>
        </p:spPr>
        <p:txBody>
          <a:bodyPr/>
          <a:lstStyle/>
          <a:p>
            <a:r>
              <a:rPr lang="fr-FR" dirty="0"/>
              <a:t>finalisation de la bourse du 17 novembre 2024 à la salle des fêtes de Barby</a:t>
            </a:r>
          </a:p>
          <a:p>
            <a:r>
              <a:rPr lang="fr-FR" dirty="0"/>
              <a:t>Inscriptions et renouvellement d’inscriptions au club pour 2025 pour ceux qui ne l’ont pas encore fait</a:t>
            </a:r>
          </a:p>
          <a:p>
            <a:r>
              <a:rPr lang="fr-FR" dirty="0"/>
              <a:t> Inscriptions au repas de l’assemblée générale du samedi 25 janvier 2025 </a:t>
            </a:r>
          </a:p>
          <a:p>
            <a:r>
              <a:rPr lang="fr-FR" dirty="0"/>
              <a:t>Sortie 2025 </a:t>
            </a:r>
          </a:p>
          <a:p>
            <a:r>
              <a:rPr lang="fr-FR" dirty="0" smtClean="0"/>
              <a:t>Loto </a:t>
            </a:r>
            <a:r>
              <a:rPr lang="fr-FR" dirty="0"/>
              <a:t>2025 </a:t>
            </a:r>
          </a:p>
          <a:p>
            <a:r>
              <a:rPr lang="fr-FR" dirty="0"/>
              <a:t>La réunion s’est poursuivie par la projection des diaporamas de Mireille sur Beauval et Doué la Fontaine.</a:t>
            </a:r>
          </a:p>
        </p:txBody>
      </p:sp>
      <p:pic>
        <p:nvPicPr>
          <p:cNvPr id="6" name="Image 5">
            <a:extLst>
              <a:ext uri="{FF2B5EF4-FFF2-40B4-BE49-F238E27FC236}">
                <a16:creationId xmlns="" xmlns:a16="http://schemas.microsoft.com/office/drawing/2014/main" id="{1CCD1B94-4112-8CC2-D7A6-859960376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387037"/>
            <a:ext cx="896190" cy="1359526"/>
          </a:xfrm>
          <a:prstGeom prst="rect">
            <a:avLst/>
          </a:prstGeom>
        </p:spPr>
      </p:pic>
      <p:pic>
        <p:nvPicPr>
          <p:cNvPr id="8" name="Image 7">
            <a:extLst>
              <a:ext uri="{FF2B5EF4-FFF2-40B4-BE49-F238E27FC236}">
                <a16:creationId xmlns="" xmlns:a16="http://schemas.microsoft.com/office/drawing/2014/main" id="{8D1BC462-CB5B-662F-F014-77125C7927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896" y="4502312"/>
            <a:ext cx="3763652" cy="2174418"/>
          </a:xfrm>
          <a:prstGeom prst="rect">
            <a:avLst/>
          </a:prstGeom>
        </p:spPr>
      </p:pic>
      <p:pic>
        <p:nvPicPr>
          <p:cNvPr id="10" name="Image 9">
            <a:extLst>
              <a:ext uri="{FF2B5EF4-FFF2-40B4-BE49-F238E27FC236}">
                <a16:creationId xmlns="" xmlns:a16="http://schemas.microsoft.com/office/drawing/2014/main" id="{5667CAAF-5689-C38F-E03D-6C47FBD04F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2306" y="4502312"/>
            <a:ext cx="3515852" cy="2031832"/>
          </a:xfrm>
          <a:prstGeom prst="rect">
            <a:avLst/>
          </a:prstGeom>
        </p:spPr>
      </p:pic>
      <p:pic>
        <p:nvPicPr>
          <p:cNvPr id="4" name="Image 3">
            <a:extLst>
              <a:ext uri="{FF2B5EF4-FFF2-40B4-BE49-F238E27FC236}">
                <a16:creationId xmlns="" xmlns:a16="http://schemas.microsoft.com/office/drawing/2014/main" id="{FE4455B0-157F-9B79-214B-659F2B4037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27518" y="387037"/>
            <a:ext cx="1750190" cy="2473998"/>
          </a:xfrm>
          <a:prstGeom prst="rect">
            <a:avLst/>
          </a:prstGeom>
        </p:spPr>
      </p:pic>
    </p:spTree>
    <p:extLst>
      <p:ext uri="{BB962C8B-B14F-4D97-AF65-F5344CB8AC3E}">
        <p14:creationId xmlns:p14="http://schemas.microsoft.com/office/powerpoint/2010/main" val="1053969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72B1207-4ED2-C964-5524-5A266B2061CF}"/>
              </a:ext>
            </a:extLst>
          </p:cNvPr>
          <p:cNvSpPr>
            <a:spLocks noGrp="1"/>
          </p:cNvSpPr>
          <p:nvPr>
            <p:ph type="title"/>
          </p:nvPr>
        </p:nvSpPr>
        <p:spPr>
          <a:xfrm>
            <a:off x="561287" y="394901"/>
            <a:ext cx="8227634" cy="955249"/>
          </a:xfrm>
        </p:spPr>
        <p:txBody>
          <a:bodyPr>
            <a:normAutofit fontScale="90000"/>
          </a:bodyPr>
          <a:lstStyle/>
          <a:p>
            <a:pPr algn="ctr"/>
            <a:r>
              <a:rPr lang="fr-FR" dirty="0"/>
              <a:t>INSTALLATION de la salle pour la bourse</a:t>
            </a:r>
            <a:br>
              <a:rPr lang="fr-FR" dirty="0"/>
            </a:br>
            <a:r>
              <a:rPr lang="fr-FR" dirty="0"/>
              <a:t>SAMEDI 16 NOVEMBRE 2024 à 9H </a:t>
            </a:r>
            <a:br>
              <a:rPr lang="fr-FR" dirty="0"/>
            </a:br>
            <a:endParaRPr lang="fr-FR" dirty="0"/>
          </a:p>
        </p:txBody>
      </p:sp>
      <p:sp>
        <p:nvSpPr>
          <p:cNvPr id="3" name="Espace réservé du contenu 2">
            <a:extLst>
              <a:ext uri="{FF2B5EF4-FFF2-40B4-BE49-F238E27FC236}">
                <a16:creationId xmlns="" xmlns:a16="http://schemas.microsoft.com/office/drawing/2014/main" id="{A159E69E-F41F-D055-09F7-E9DDDEFC667D}"/>
              </a:ext>
            </a:extLst>
          </p:cNvPr>
          <p:cNvSpPr>
            <a:spLocks noGrp="1"/>
          </p:cNvSpPr>
          <p:nvPr>
            <p:ph idx="1"/>
          </p:nvPr>
        </p:nvSpPr>
        <p:spPr>
          <a:xfrm>
            <a:off x="75050" y="1342971"/>
            <a:ext cx="4807249" cy="3155731"/>
          </a:xfrm>
        </p:spPr>
        <p:txBody>
          <a:bodyPr>
            <a:normAutofit fontScale="92500" lnSpcReduction="20000"/>
          </a:bodyPr>
          <a:lstStyle/>
          <a:p>
            <a:pPr marL="0" indent="0">
              <a:buNone/>
            </a:pPr>
            <a:r>
              <a:rPr lang="fr-FR" dirty="0"/>
              <a:t>Annie LEPROVOST, Jean-Claude VALETTE, Marcel REGAZZI, Serge BELOTTO, Agnès RATEL, René RATEL, Michel BRUN, Roger CACCIATORE, Denis BOUILLET, Michèle BOUILLET, Michel CHATROUX, Mireille et Christian FLACHET, Paul EXCOFFON, Christophe FENESTRAZ. Soit 15 présents.</a:t>
            </a:r>
          </a:p>
          <a:p>
            <a:pPr marL="0" indent="0">
              <a:buNone/>
            </a:pPr>
            <a:r>
              <a:rPr lang="fr-FR" dirty="0"/>
              <a:t>2 heures pour installer la salle de 9 h à 11 h.</a:t>
            </a:r>
          </a:p>
          <a:p>
            <a:pPr marL="0" indent="0">
              <a:buNone/>
            </a:pPr>
            <a:r>
              <a:rPr lang="fr-FR" dirty="0"/>
              <a:t>Uniquement 4 volières à monter + celle des EAM et celle d’encagement. Beaucoup moins de fatigue. </a:t>
            </a:r>
          </a:p>
          <a:p>
            <a:pPr marL="0" indent="0">
              <a:buNone/>
            </a:pPr>
            <a:r>
              <a:rPr lang="fr-FR" dirty="0"/>
              <a:t>Attention à prévoir les véhicules de transport du matériel dans l’organisation pour l’an prochain…</a:t>
            </a:r>
          </a:p>
          <a:p>
            <a:endParaRPr lang="fr-FR" dirty="0"/>
          </a:p>
        </p:txBody>
      </p:sp>
      <p:pic>
        <p:nvPicPr>
          <p:cNvPr id="7" name="Image 6">
            <a:extLst>
              <a:ext uri="{FF2B5EF4-FFF2-40B4-BE49-F238E27FC236}">
                <a16:creationId xmlns="" xmlns:a16="http://schemas.microsoft.com/office/drawing/2014/main" id="{7C76DBD8-B840-D5A1-363C-CDFDD4C634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507" y="4321412"/>
            <a:ext cx="3249106" cy="2436829"/>
          </a:xfrm>
          <a:prstGeom prst="rect">
            <a:avLst/>
          </a:prstGeom>
        </p:spPr>
      </p:pic>
      <p:pic>
        <p:nvPicPr>
          <p:cNvPr id="9" name="Image 8">
            <a:extLst>
              <a:ext uri="{FF2B5EF4-FFF2-40B4-BE49-F238E27FC236}">
                <a16:creationId xmlns="" xmlns:a16="http://schemas.microsoft.com/office/drawing/2014/main" id="{2C5FBC06-5F44-FB3F-6A08-948AE18501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8921" y="4347241"/>
            <a:ext cx="3110031" cy="2332523"/>
          </a:xfrm>
          <a:prstGeom prst="rect">
            <a:avLst/>
          </a:prstGeom>
        </p:spPr>
      </p:pic>
      <p:pic>
        <p:nvPicPr>
          <p:cNvPr id="11" name="Image 10">
            <a:extLst>
              <a:ext uri="{FF2B5EF4-FFF2-40B4-BE49-F238E27FC236}">
                <a16:creationId xmlns="" xmlns:a16="http://schemas.microsoft.com/office/drawing/2014/main" id="{09899622-1B2F-A5C4-4CD3-5DDCFA11C5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455" y="3926264"/>
            <a:ext cx="3538194" cy="2653645"/>
          </a:xfrm>
          <a:prstGeom prst="rect">
            <a:avLst/>
          </a:prstGeom>
        </p:spPr>
      </p:pic>
      <p:pic>
        <p:nvPicPr>
          <p:cNvPr id="13" name="Image 12">
            <a:extLst>
              <a:ext uri="{FF2B5EF4-FFF2-40B4-BE49-F238E27FC236}">
                <a16:creationId xmlns="" xmlns:a16="http://schemas.microsoft.com/office/drawing/2014/main" id="{549645B6-207B-D6D8-381F-1443C9EE43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2016" y="102123"/>
            <a:ext cx="2626936" cy="1970202"/>
          </a:xfrm>
          <a:prstGeom prst="rect">
            <a:avLst/>
          </a:prstGeom>
        </p:spPr>
      </p:pic>
      <p:pic>
        <p:nvPicPr>
          <p:cNvPr id="17" name="Image 16">
            <a:extLst>
              <a:ext uri="{FF2B5EF4-FFF2-40B4-BE49-F238E27FC236}">
                <a16:creationId xmlns="" xmlns:a16="http://schemas.microsoft.com/office/drawing/2014/main" id="{681E642C-C7F8-E0A3-8068-172584868E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2299" y="1381027"/>
            <a:ext cx="3161122" cy="2370841"/>
          </a:xfrm>
          <a:prstGeom prst="rect">
            <a:avLst/>
          </a:prstGeom>
        </p:spPr>
      </p:pic>
      <p:pic>
        <p:nvPicPr>
          <p:cNvPr id="19" name="Image 18">
            <a:extLst>
              <a:ext uri="{FF2B5EF4-FFF2-40B4-BE49-F238E27FC236}">
                <a16:creationId xmlns="" xmlns:a16="http://schemas.microsoft.com/office/drawing/2014/main" id="{0E4420A3-983B-F3C8-1DFF-21621715C8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96142" y="2320128"/>
            <a:ext cx="2372412" cy="1779309"/>
          </a:xfrm>
          <a:prstGeom prst="rect">
            <a:avLst/>
          </a:prstGeom>
        </p:spPr>
      </p:pic>
      <p:pic>
        <p:nvPicPr>
          <p:cNvPr id="20" name="Image 19">
            <a:extLst>
              <a:ext uri="{FF2B5EF4-FFF2-40B4-BE49-F238E27FC236}">
                <a16:creationId xmlns="" xmlns:a16="http://schemas.microsoft.com/office/drawing/2014/main" id="{F55245C7-7AF5-DE2B-0C4A-A4E397796D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050" y="102123"/>
            <a:ext cx="678372" cy="1029094"/>
          </a:xfrm>
          <a:prstGeom prst="rect">
            <a:avLst/>
          </a:prstGeom>
        </p:spPr>
      </p:pic>
      <p:pic>
        <p:nvPicPr>
          <p:cNvPr id="4" name="Image 3">
            <a:extLst>
              <a:ext uri="{FF2B5EF4-FFF2-40B4-BE49-F238E27FC236}">
                <a16:creationId xmlns="" xmlns:a16="http://schemas.microsoft.com/office/drawing/2014/main" id="{CD9AFDFF-A1E2-C66F-0DB5-439E5DD00C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50359" y="2363726"/>
            <a:ext cx="1197057" cy="1692111"/>
          </a:xfrm>
          <a:prstGeom prst="rect">
            <a:avLst/>
          </a:prstGeom>
        </p:spPr>
      </p:pic>
    </p:spTree>
    <p:extLst>
      <p:ext uri="{BB962C8B-B14F-4D97-AF65-F5344CB8AC3E}">
        <p14:creationId xmlns:p14="http://schemas.microsoft.com/office/powerpoint/2010/main" val="1720738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09FAA3A-38A4-2277-A78C-094266CBCEAF}"/>
              </a:ext>
            </a:extLst>
          </p:cNvPr>
          <p:cNvSpPr>
            <a:spLocks noGrp="1"/>
          </p:cNvSpPr>
          <p:nvPr>
            <p:ph type="title"/>
          </p:nvPr>
        </p:nvSpPr>
        <p:spPr>
          <a:xfrm>
            <a:off x="1545997" y="106852"/>
            <a:ext cx="9728461" cy="498049"/>
          </a:xfrm>
        </p:spPr>
        <p:txBody>
          <a:bodyPr>
            <a:normAutofit fontScale="90000"/>
          </a:bodyPr>
          <a:lstStyle/>
          <a:p>
            <a:r>
              <a:rPr lang="fr-FR" dirty="0"/>
              <a:t>BOURSE DU DIMANCHE 17 NOVEMBRE 2024</a:t>
            </a:r>
          </a:p>
        </p:txBody>
      </p:sp>
      <p:sp>
        <p:nvSpPr>
          <p:cNvPr id="3" name="Espace réservé du contenu 2">
            <a:extLst>
              <a:ext uri="{FF2B5EF4-FFF2-40B4-BE49-F238E27FC236}">
                <a16:creationId xmlns="" xmlns:a16="http://schemas.microsoft.com/office/drawing/2014/main" id="{898E61B0-B175-81DC-C621-8A4483638471}"/>
              </a:ext>
            </a:extLst>
          </p:cNvPr>
          <p:cNvSpPr>
            <a:spLocks noGrp="1"/>
          </p:cNvSpPr>
          <p:nvPr>
            <p:ph idx="1"/>
          </p:nvPr>
        </p:nvSpPr>
        <p:spPr>
          <a:xfrm>
            <a:off x="798409" y="438073"/>
            <a:ext cx="11393591" cy="2399395"/>
          </a:xfrm>
        </p:spPr>
        <p:txBody>
          <a:bodyPr>
            <a:normAutofit fontScale="85000" lnSpcReduction="10000"/>
          </a:bodyPr>
          <a:lstStyle/>
          <a:p>
            <a:r>
              <a:rPr lang="fr-FR" dirty="0"/>
              <a:t>le nombre d’oiseaux est </a:t>
            </a:r>
            <a:r>
              <a:rPr lang="fr-FR" dirty="0" smtClean="0"/>
              <a:t>de 270, </a:t>
            </a:r>
            <a:r>
              <a:rPr lang="fr-FR" dirty="0"/>
              <a:t>14 éleveurs du club qui mettent des oiseaux en bourse, et seulement 1 éleveur extérieur (Angèle). </a:t>
            </a:r>
          </a:p>
          <a:p>
            <a:r>
              <a:rPr lang="fr-FR" dirty="0"/>
              <a:t>Notre proposition d’ouverture aux membres extérieurs  n’a donc pas beaucoup attiré mais des repas ont été vendus aux extérieurs.</a:t>
            </a:r>
          </a:p>
          <a:p>
            <a:r>
              <a:rPr lang="fr-FR" dirty="0"/>
              <a:t> La date de bourse est en toute fin de saison ? Moins d’oiseaux à proposer à la vente ? Finalement la bourse a mieux marché que l’an dernier. Après un démarrage doux le matin à 8 heures, le public est arrivé. La volière EAM </a:t>
            </a:r>
            <a:r>
              <a:rPr lang="fr-FR" dirty="0" smtClean="0"/>
              <a:t>plaît toujours </a:t>
            </a:r>
            <a:r>
              <a:rPr lang="fr-FR" dirty="0"/>
              <a:t>beaucoup. </a:t>
            </a:r>
          </a:p>
          <a:p>
            <a:r>
              <a:rPr lang="fr-FR" dirty="0"/>
              <a:t>Terminer  la journée bourse à 16 h a permis à chacun de partir chez </a:t>
            </a:r>
            <a:r>
              <a:rPr lang="fr-FR" dirty="0" smtClean="0"/>
              <a:t>soi avant </a:t>
            </a:r>
            <a:r>
              <a:rPr lang="fr-FR" dirty="0"/>
              <a:t>18 h. beaucoup moins de fatigue que sur deux jours.</a:t>
            </a:r>
          </a:p>
          <a:p>
            <a:r>
              <a:rPr lang="fr-FR" dirty="0"/>
              <a:t>Merci aux présents d’avoir aidé au rangement et au nettoyage de la salle.</a:t>
            </a:r>
          </a:p>
          <a:p>
            <a:r>
              <a:rPr lang="fr-FR" dirty="0"/>
              <a:t>Nous avions de la place dans la salle. L’aménagement était convenable pour les éleveurs et le public. La journée a été agréable et conviviale.</a:t>
            </a:r>
          </a:p>
        </p:txBody>
      </p:sp>
      <p:pic>
        <p:nvPicPr>
          <p:cNvPr id="4" name="Image 3">
            <a:extLst>
              <a:ext uri="{FF2B5EF4-FFF2-40B4-BE49-F238E27FC236}">
                <a16:creationId xmlns="" xmlns:a16="http://schemas.microsoft.com/office/drawing/2014/main" id="{BFFA6B30-A145-76C4-DCFE-9C951BFD65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14" y="355876"/>
            <a:ext cx="697095" cy="1062240"/>
          </a:xfrm>
          <a:prstGeom prst="rect">
            <a:avLst/>
          </a:prstGeom>
        </p:spPr>
      </p:pic>
      <p:pic>
        <p:nvPicPr>
          <p:cNvPr id="6" name="Image 5">
            <a:extLst>
              <a:ext uri="{FF2B5EF4-FFF2-40B4-BE49-F238E27FC236}">
                <a16:creationId xmlns="" xmlns:a16="http://schemas.microsoft.com/office/drawing/2014/main" id="{3F9D7053-BBE2-A447-2928-62B4072E008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6347" y="2731596"/>
            <a:ext cx="3048000" cy="1851563"/>
          </a:xfrm>
          <a:prstGeom prst="rect">
            <a:avLst/>
          </a:prstGeom>
        </p:spPr>
      </p:pic>
      <p:pic>
        <p:nvPicPr>
          <p:cNvPr id="8" name="Image 7">
            <a:extLst>
              <a:ext uri="{FF2B5EF4-FFF2-40B4-BE49-F238E27FC236}">
                <a16:creationId xmlns="" xmlns:a16="http://schemas.microsoft.com/office/drawing/2014/main" id="{B981DC80-8D14-5157-FF3B-73F4D9E4600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045613" y="2741235"/>
            <a:ext cx="2577636" cy="1706416"/>
          </a:xfrm>
          <a:prstGeom prst="rect">
            <a:avLst/>
          </a:prstGeom>
        </p:spPr>
      </p:pic>
      <p:pic>
        <p:nvPicPr>
          <p:cNvPr id="10" name="Image 9">
            <a:extLst>
              <a:ext uri="{FF2B5EF4-FFF2-40B4-BE49-F238E27FC236}">
                <a16:creationId xmlns="" xmlns:a16="http://schemas.microsoft.com/office/drawing/2014/main" id="{C2711306-778C-6C52-FB4C-2FEEF6D10A8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672619" y="2719294"/>
            <a:ext cx="2860156" cy="1893446"/>
          </a:xfrm>
          <a:prstGeom prst="rect">
            <a:avLst/>
          </a:prstGeom>
        </p:spPr>
      </p:pic>
      <p:pic>
        <p:nvPicPr>
          <p:cNvPr id="12" name="Image 11">
            <a:extLst>
              <a:ext uri="{FF2B5EF4-FFF2-40B4-BE49-F238E27FC236}">
                <a16:creationId xmlns="" xmlns:a16="http://schemas.microsoft.com/office/drawing/2014/main" id="{6071BC6F-8216-3F84-67A3-D90BEDF2B05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64647" y="4751108"/>
            <a:ext cx="3362227" cy="2106891"/>
          </a:xfrm>
          <a:prstGeom prst="rect">
            <a:avLst/>
          </a:prstGeom>
        </p:spPr>
      </p:pic>
      <p:pic>
        <p:nvPicPr>
          <p:cNvPr id="14" name="Image 13">
            <a:extLst>
              <a:ext uri="{FF2B5EF4-FFF2-40B4-BE49-F238E27FC236}">
                <a16:creationId xmlns="" xmlns:a16="http://schemas.microsoft.com/office/drawing/2014/main" id="{0452FF98-ACE3-5E24-C697-E94626173A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01743" y="4447651"/>
            <a:ext cx="2968496" cy="2226372"/>
          </a:xfrm>
          <a:prstGeom prst="rect">
            <a:avLst/>
          </a:prstGeom>
        </p:spPr>
      </p:pic>
      <p:pic>
        <p:nvPicPr>
          <p:cNvPr id="16" name="Image 15">
            <a:extLst>
              <a:ext uri="{FF2B5EF4-FFF2-40B4-BE49-F238E27FC236}">
                <a16:creationId xmlns="" xmlns:a16="http://schemas.microsoft.com/office/drawing/2014/main" id="{8BD95A59-66F4-6B82-9165-27A71802A0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64610" y="4642320"/>
            <a:ext cx="2708938" cy="2031703"/>
          </a:xfrm>
          <a:prstGeom prst="rect">
            <a:avLst/>
          </a:prstGeom>
        </p:spPr>
      </p:pic>
      <p:pic>
        <p:nvPicPr>
          <p:cNvPr id="5" name="Image 4">
            <a:extLst>
              <a:ext uri="{FF2B5EF4-FFF2-40B4-BE49-F238E27FC236}">
                <a16:creationId xmlns="" xmlns:a16="http://schemas.microsoft.com/office/drawing/2014/main" id="{F0E15B92-4B11-BC0B-328C-51ADB6C04C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45141" y="2731596"/>
            <a:ext cx="1354250" cy="1914313"/>
          </a:xfrm>
          <a:prstGeom prst="rect">
            <a:avLst/>
          </a:prstGeom>
        </p:spPr>
      </p:pic>
      <p:sp>
        <p:nvSpPr>
          <p:cNvPr id="7" name="ZoneTexte 6">
            <a:extLst>
              <a:ext uri="{FF2B5EF4-FFF2-40B4-BE49-F238E27FC236}">
                <a16:creationId xmlns="" xmlns:a16="http://schemas.microsoft.com/office/drawing/2014/main" id="{B3BFC1B0-0441-A0DB-FF66-339FF9762FA4}"/>
              </a:ext>
            </a:extLst>
          </p:cNvPr>
          <p:cNvSpPr txBox="1"/>
          <p:nvPr/>
        </p:nvSpPr>
        <p:spPr>
          <a:xfrm>
            <a:off x="7039236" y="4781008"/>
            <a:ext cx="1560155" cy="1754326"/>
          </a:xfrm>
          <a:prstGeom prst="rect">
            <a:avLst/>
          </a:prstGeom>
          <a:noFill/>
        </p:spPr>
        <p:txBody>
          <a:bodyPr wrap="square" rtlCol="0">
            <a:spAutoFit/>
          </a:bodyPr>
          <a:lstStyle/>
          <a:p>
            <a:r>
              <a:rPr lang="fr-FR" dirty="0"/>
              <a:t>Il nous faudra réfléchir et discuter du format expo bourse ou bourse 2025 ?</a:t>
            </a:r>
          </a:p>
        </p:txBody>
      </p:sp>
    </p:spTree>
    <p:extLst>
      <p:ext uri="{BB962C8B-B14F-4D97-AF65-F5344CB8AC3E}">
        <p14:creationId xmlns:p14="http://schemas.microsoft.com/office/powerpoint/2010/main" val="329381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 xmlns:a16="http://schemas.microsoft.com/office/drawing/2014/main" id="{6D29A2F5-DAE1-06A4-E92B-8D22E2F8255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0434" y="80781"/>
            <a:ext cx="4866216" cy="3649662"/>
          </a:xfrm>
        </p:spPr>
      </p:pic>
      <p:pic>
        <p:nvPicPr>
          <p:cNvPr id="9" name="Image 8">
            <a:extLst>
              <a:ext uri="{FF2B5EF4-FFF2-40B4-BE49-F238E27FC236}">
                <a16:creationId xmlns="" xmlns:a16="http://schemas.microsoft.com/office/drawing/2014/main" id="{6E18DDE4-CA2E-944C-197F-51A9CD331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2773" y="241036"/>
            <a:ext cx="4542849" cy="3407137"/>
          </a:xfrm>
          <a:prstGeom prst="rect">
            <a:avLst/>
          </a:prstGeom>
        </p:spPr>
      </p:pic>
      <p:pic>
        <p:nvPicPr>
          <p:cNvPr id="11" name="Image 10">
            <a:extLst>
              <a:ext uri="{FF2B5EF4-FFF2-40B4-BE49-F238E27FC236}">
                <a16:creationId xmlns="" xmlns:a16="http://schemas.microsoft.com/office/drawing/2014/main" id="{B5DD374B-6348-818A-5AC8-D623F62BD6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2970" y="1814968"/>
            <a:ext cx="2612382" cy="1959287"/>
          </a:xfrm>
          <a:prstGeom prst="rect">
            <a:avLst/>
          </a:prstGeom>
        </p:spPr>
      </p:pic>
      <p:pic>
        <p:nvPicPr>
          <p:cNvPr id="13" name="Image 12">
            <a:extLst>
              <a:ext uri="{FF2B5EF4-FFF2-40B4-BE49-F238E27FC236}">
                <a16:creationId xmlns="" xmlns:a16="http://schemas.microsoft.com/office/drawing/2014/main" id="{9AA7A5B1-589E-4FC7-B96F-18C327A4B6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34" y="3930976"/>
            <a:ext cx="3588471" cy="2691353"/>
          </a:xfrm>
          <a:prstGeom prst="rect">
            <a:avLst/>
          </a:prstGeom>
        </p:spPr>
      </p:pic>
      <p:pic>
        <p:nvPicPr>
          <p:cNvPr id="15" name="Image 14">
            <a:extLst>
              <a:ext uri="{FF2B5EF4-FFF2-40B4-BE49-F238E27FC236}">
                <a16:creationId xmlns="" xmlns:a16="http://schemas.microsoft.com/office/drawing/2014/main" id="{F3CD7D81-1F78-669E-413E-6B4B5B88D5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33278" y="3900338"/>
            <a:ext cx="3670169" cy="2752627"/>
          </a:xfrm>
          <a:prstGeom prst="rect">
            <a:avLst/>
          </a:prstGeom>
        </p:spPr>
      </p:pic>
      <p:pic>
        <p:nvPicPr>
          <p:cNvPr id="17" name="Image 16">
            <a:extLst>
              <a:ext uri="{FF2B5EF4-FFF2-40B4-BE49-F238E27FC236}">
                <a16:creationId xmlns="" xmlns:a16="http://schemas.microsoft.com/office/drawing/2014/main" id="{11EEE586-21D9-5E87-CA39-D2DA503F1E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61955" y="3774255"/>
            <a:ext cx="4013667" cy="3010250"/>
          </a:xfrm>
          <a:prstGeom prst="rect">
            <a:avLst/>
          </a:prstGeom>
        </p:spPr>
      </p:pic>
      <p:pic>
        <p:nvPicPr>
          <p:cNvPr id="19" name="Image 18">
            <a:extLst>
              <a:ext uri="{FF2B5EF4-FFF2-40B4-BE49-F238E27FC236}">
                <a16:creationId xmlns="" xmlns:a16="http://schemas.microsoft.com/office/drawing/2014/main" id="{8D53A400-D87B-2182-E705-659A8D5ED95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94071" y="169895"/>
            <a:ext cx="2193431" cy="1645073"/>
          </a:xfrm>
          <a:prstGeom prst="rect">
            <a:avLst/>
          </a:prstGeom>
        </p:spPr>
      </p:pic>
    </p:spTree>
    <p:extLst>
      <p:ext uri="{BB962C8B-B14F-4D97-AF65-F5344CB8AC3E}">
        <p14:creationId xmlns:p14="http://schemas.microsoft.com/office/powerpoint/2010/main" val="3201581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F578BE6F-C663-C25C-4315-119E6D21168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3290" y="143055"/>
            <a:ext cx="4866216" cy="3649662"/>
          </a:xfrm>
        </p:spPr>
      </p:pic>
      <p:pic>
        <p:nvPicPr>
          <p:cNvPr id="7" name="Image 6">
            <a:extLst>
              <a:ext uri="{FF2B5EF4-FFF2-40B4-BE49-F238E27FC236}">
                <a16:creationId xmlns="" xmlns:a16="http://schemas.microsoft.com/office/drawing/2014/main" id="{D597ECD8-D649-5771-4F8B-9451B48FAF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290" y="3560975"/>
            <a:ext cx="4205292" cy="3153970"/>
          </a:xfrm>
          <a:prstGeom prst="rect">
            <a:avLst/>
          </a:prstGeom>
        </p:spPr>
      </p:pic>
      <p:pic>
        <p:nvPicPr>
          <p:cNvPr id="9" name="Image 8">
            <a:extLst>
              <a:ext uri="{FF2B5EF4-FFF2-40B4-BE49-F238E27FC236}">
                <a16:creationId xmlns="" xmlns:a16="http://schemas.microsoft.com/office/drawing/2014/main" id="{57A3CA44-59EE-4901-341C-E2E3667950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6795" y="143055"/>
            <a:ext cx="3965543" cy="2974157"/>
          </a:xfrm>
          <a:prstGeom prst="rect">
            <a:avLst/>
          </a:prstGeom>
        </p:spPr>
      </p:pic>
      <p:pic>
        <p:nvPicPr>
          <p:cNvPr id="11" name="Image 10">
            <a:extLst>
              <a:ext uri="{FF2B5EF4-FFF2-40B4-BE49-F238E27FC236}">
                <a16:creationId xmlns="" xmlns:a16="http://schemas.microsoft.com/office/drawing/2014/main" id="{F8391E85-51B3-AACB-437D-163C5F6A60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0807" y="3428999"/>
            <a:ext cx="3965543" cy="2974157"/>
          </a:xfrm>
          <a:prstGeom prst="rect">
            <a:avLst/>
          </a:prstGeom>
        </p:spPr>
      </p:pic>
      <p:pic>
        <p:nvPicPr>
          <p:cNvPr id="13" name="Image 12">
            <a:extLst>
              <a:ext uri="{FF2B5EF4-FFF2-40B4-BE49-F238E27FC236}">
                <a16:creationId xmlns="" xmlns:a16="http://schemas.microsoft.com/office/drawing/2014/main" id="{74F31D4B-B9A1-9024-D540-A7E6D6E7BD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9600" y="3996531"/>
            <a:ext cx="3352800" cy="2514600"/>
          </a:xfrm>
          <a:prstGeom prst="rect">
            <a:avLst/>
          </a:prstGeom>
        </p:spPr>
      </p:pic>
      <p:pic>
        <p:nvPicPr>
          <p:cNvPr id="15" name="Image 14">
            <a:extLst>
              <a:ext uri="{FF2B5EF4-FFF2-40B4-BE49-F238E27FC236}">
                <a16:creationId xmlns="" xmlns:a16="http://schemas.microsoft.com/office/drawing/2014/main" id="{A96E5E70-131B-0D37-8B69-84D6B45BB8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4696" y="1490220"/>
            <a:ext cx="3069996" cy="2302497"/>
          </a:xfrm>
          <a:prstGeom prst="rect">
            <a:avLst/>
          </a:prstGeom>
        </p:spPr>
      </p:pic>
    </p:spTree>
    <p:extLst>
      <p:ext uri="{BB962C8B-B14F-4D97-AF65-F5344CB8AC3E}">
        <p14:creationId xmlns:p14="http://schemas.microsoft.com/office/powerpoint/2010/main" val="769973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16C4574-6042-CBC6-C0A3-DACC1B94F85C}"/>
              </a:ext>
            </a:extLst>
          </p:cNvPr>
          <p:cNvSpPr>
            <a:spLocks noGrp="1"/>
          </p:cNvSpPr>
          <p:nvPr>
            <p:ph type="title"/>
          </p:nvPr>
        </p:nvSpPr>
        <p:spPr/>
        <p:txBody>
          <a:bodyPr/>
          <a:lstStyle/>
          <a:p>
            <a:r>
              <a:rPr lang="fr-FR" dirty="0"/>
              <a:t>Projets 2025</a:t>
            </a:r>
          </a:p>
        </p:txBody>
      </p:sp>
      <p:sp>
        <p:nvSpPr>
          <p:cNvPr id="3" name="Espace réservé du contenu 2">
            <a:extLst>
              <a:ext uri="{FF2B5EF4-FFF2-40B4-BE49-F238E27FC236}">
                <a16:creationId xmlns="" xmlns:a16="http://schemas.microsoft.com/office/drawing/2014/main" id="{D6B90E66-7892-2874-C8C0-639B175616F6}"/>
              </a:ext>
            </a:extLst>
          </p:cNvPr>
          <p:cNvSpPr>
            <a:spLocks noGrp="1"/>
          </p:cNvSpPr>
          <p:nvPr>
            <p:ph idx="1"/>
          </p:nvPr>
        </p:nvSpPr>
        <p:spPr>
          <a:xfrm>
            <a:off x="685800" y="1878117"/>
            <a:ext cx="10131425" cy="4041917"/>
          </a:xfrm>
        </p:spPr>
        <p:txBody>
          <a:bodyPr/>
          <a:lstStyle/>
          <a:p>
            <a:r>
              <a:rPr lang="fr-FR" dirty="0"/>
              <a:t>LOTO DU 22 MARS 2025</a:t>
            </a:r>
          </a:p>
          <a:p>
            <a:r>
              <a:rPr lang="fr-FR" dirty="0"/>
              <a:t>BOURSE AUX OISEAUX ET AUX POISSONS A MONTMELIAN LE DIMANCHE 2 MARS 2025 </a:t>
            </a:r>
          </a:p>
          <a:p>
            <a:r>
              <a:rPr lang="fr-FR" dirty="0" smtClean="0"/>
              <a:t>VOYAGE </a:t>
            </a:r>
            <a:r>
              <a:rPr lang="fr-FR" dirty="0"/>
              <a:t>DU </a:t>
            </a:r>
            <a:r>
              <a:rPr lang="fr-FR" b="1" dirty="0"/>
              <a:t>17 AU 18 MAI 2025 AU Royal Palace et Zoo d’Amnéville</a:t>
            </a:r>
          </a:p>
          <a:p>
            <a:r>
              <a:rPr lang="fr-FR" b="1" dirty="0"/>
              <a:t>BOURSE OU EXPOSITION BOURSE EN NOVEMBRE 2025</a:t>
            </a:r>
          </a:p>
          <a:p>
            <a:endParaRPr lang="fr-FR" b="1" dirty="0"/>
          </a:p>
          <a:p>
            <a:r>
              <a:rPr lang="fr-FR" b="1" dirty="0"/>
              <a:t>ANIMATION DES REUNIONS MENSUELLES ?</a:t>
            </a:r>
            <a:endParaRPr lang="fr-FR" dirty="0"/>
          </a:p>
          <a:p>
            <a:endParaRPr lang="fr-FR" dirty="0"/>
          </a:p>
        </p:txBody>
      </p:sp>
      <p:pic>
        <p:nvPicPr>
          <p:cNvPr id="5" name="Image 4">
            <a:extLst>
              <a:ext uri="{FF2B5EF4-FFF2-40B4-BE49-F238E27FC236}">
                <a16:creationId xmlns="" xmlns:a16="http://schemas.microsoft.com/office/drawing/2014/main" id="{E1BE63D2-5893-39FF-0A9A-E5D3E8F12F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0107" y="221967"/>
            <a:ext cx="1579337" cy="2231532"/>
          </a:xfrm>
          <a:prstGeom prst="rect">
            <a:avLst/>
          </a:prstGeom>
        </p:spPr>
      </p:pic>
      <p:pic>
        <p:nvPicPr>
          <p:cNvPr id="6" name="Image 5">
            <a:extLst>
              <a:ext uri="{FF2B5EF4-FFF2-40B4-BE49-F238E27FC236}">
                <a16:creationId xmlns="" xmlns:a16="http://schemas.microsoft.com/office/drawing/2014/main" id="{60B6AB86-7F0B-21BF-311A-F08CD5074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8316" y="3564639"/>
            <a:ext cx="2771148" cy="1456267"/>
          </a:xfrm>
          <a:prstGeom prst="rect">
            <a:avLst/>
          </a:prstGeom>
        </p:spPr>
      </p:pic>
      <p:pic>
        <p:nvPicPr>
          <p:cNvPr id="7" name="Image 6">
            <a:extLst>
              <a:ext uri="{FF2B5EF4-FFF2-40B4-BE49-F238E27FC236}">
                <a16:creationId xmlns="" xmlns:a16="http://schemas.microsoft.com/office/drawing/2014/main" id="{AADD5DDA-8362-847B-438A-4822EB287B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8445" y="791693"/>
            <a:ext cx="1950889" cy="1274174"/>
          </a:xfrm>
          <a:prstGeom prst="rect">
            <a:avLst/>
          </a:prstGeom>
        </p:spPr>
      </p:pic>
    </p:spTree>
    <p:extLst>
      <p:ext uri="{BB962C8B-B14F-4D97-AF65-F5344CB8AC3E}">
        <p14:creationId xmlns:p14="http://schemas.microsoft.com/office/powerpoint/2010/main" val="3380219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C1EDF61-A3BB-49E3-CBA2-030384C1056C}"/>
              </a:ext>
            </a:extLst>
          </p:cNvPr>
          <p:cNvSpPr>
            <a:spLocks noGrp="1"/>
          </p:cNvSpPr>
          <p:nvPr>
            <p:ph type="title"/>
          </p:nvPr>
        </p:nvSpPr>
        <p:spPr/>
        <p:txBody>
          <a:bodyPr/>
          <a:lstStyle/>
          <a:p>
            <a:r>
              <a:rPr lang="fr-FR" dirty="0"/>
              <a:t>APPROBATION DU RAPPORT MORAL</a:t>
            </a:r>
          </a:p>
        </p:txBody>
      </p:sp>
      <p:sp>
        <p:nvSpPr>
          <p:cNvPr id="3" name="Espace réservé du contenu 2">
            <a:extLst>
              <a:ext uri="{FF2B5EF4-FFF2-40B4-BE49-F238E27FC236}">
                <a16:creationId xmlns="" xmlns:a16="http://schemas.microsoft.com/office/drawing/2014/main" id="{0DE4D0F8-09F6-BD92-8B4F-298650BDF05B}"/>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424469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1AE1A-4AEC-92DB-CFD8-A2002821EDDA}"/>
              </a:ext>
            </a:extLst>
          </p:cNvPr>
          <p:cNvSpPr>
            <a:spLocks noGrp="1"/>
          </p:cNvSpPr>
          <p:nvPr>
            <p:ph type="title"/>
          </p:nvPr>
        </p:nvSpPr>
        <p:spPr>
          <a:xfrm>
            <a:off x="1065228" y="223102"/>
            <a:ext cx="7598005" cy="1058944"/>
          </a:xfrm>
        </p:spPr>
        <p:txBody>
          <a:bodyPr>
            <a:normAutofit fontScale="90000"/>
          </a:bodyPr>
          <a:lstStyle/>
          <a:p>
            <a:r>
              <a:rPr lang="fr-FR" dirty="0"/>
              <a:t>REUNION DE BUREAU LE 17 JANVIER 2024</a:t>
            </a:r>
            <a:br>
              <a:rPr lang="fr-FR" dirty="0"/>
            </a:br>
            <a:r>
              <a:rPr lang="fr-FR" sz="2000" dirty="0"/>
              <a:t>chez </a:t>
            </a:r>
            <a:r>
              <a:rPr lang="fr-FR" sz="2000" dirty="0" err="1"/>
              <a:t>michele</a:t>
            </a:r>
            <a:r>
              <a:rPr lang="fr-FR" sz="2000" dirty="0"/>
              <a:t> et </a:t>
            </a:r>
            <a:r>
              <a:rPr lang="fr-FR" sz="2000" dirty="0" err="1"/>
              <a:t>denis</a:t>
            </a:r>
            <a:r>
              <a:rPr lang="fr-FR" sz="2000" dirty="0"/>
              <a:t> bouillet a </a:t>
            </a:r>
            <a:r>
              <a:rPr lang="fr-FR" sz="2000" dirty="0" err="1"/>
              <a:t>yenne</a:t>
            </a:r>
            <a:endParaRPr lang="fr-FR" dirty="0"/>
          </a:p>
        </p:txBody>
      </p:sp>
      <p:sp>
        <p:nvSpPr>
          <p:cNvPr id="3" name="Espace réservé du contenu 2">
            <a:extLst>
              <a:ext uri="{FF2B5EF4-FFF2-40B4-BE49-F238E27FC236}">
                <a16:creationId xmlns="" xmlns:a16="http://schemas.microsoft.com/office/drawing/2014/main" id="{3252A1F8-639B-84F8-93BC-AC968DA9437B}"/>
              </a:ext>
            </a:extLst>
          </p:cNvPr>
          <p:cNvSpPr>
            <a:spLocks noGrp="1"/>
          </p:cNvSpPr>
          <p:nvPr>
            <p:ph idx="1"/>
          </p:nvPr>
        </p:nvSpPr>
        <p:spPr>
          <a:xfrm>
            <a:off x="150829" y="1282046"/>
            <a:ext cx="11783505" cy="5222449"/>
          </a:xfrm>
        </p:spPr>
        <p:txBody>
          <a:bodyPr>
            <a:normAutofit fontScale="85000" lnSpcReduction="10000"/>
          </a:bodyPr>
          <a:lstStyle/>
          <a:p>
            <a:r>
              <a:rPr lang="fr-FR" dirty="0"/>
              <a:t>Election du bureau  suivie d’une réflexion sur le contenu des réunions de l’année et de projets 2024,</a:t>
            </a:r>
          </a:p>
          <a:p>
            <a:r>
              <a:rPr lang="fr-FR" dirty="0"/>
              <a:t>Prochaine bourse avec le club Neptune à Montmélian le dimanche 3 mars. </a:t>
            </a:r>
          </a:p>
          <a:p>
            <a:r>
              <a:rPr lang="fr-FR" dirty="0"/>
              <a:t>Date de rentrée à Sonnaz : samedi 7 septembre.</a:t>
            </a:r>
          </a:p>
          <a:p>
            <a:r>
              <a:rPr lang="fr-FR" dirty="0"/>
              <a:t>Date de sortie du club avancée au dimanche 1er septembre. </a:t>
            </a:r>
          </a:p>
          <a:p>
            <a:r>
              <a:rPr lang="fr-FR" dirty="0"/>
              <a:t>Réunion du 8 mars avec Monsieur Franck HAVIDIC « l’</a:t>
            </a:r>
            <a:r>
              <a:rPr lang="fr-FR" dirty="0" err="1"/>
              <a:t>Academy</a:t>
            </a:r>
            <a:r>
              <a:rPr lang="fr-FR" dirty="0"/>
              <a:t> des perroquets ». Un petit pot suivra cette réunion,</a:t>
            </a:r>
          </a:p>
          <a:p>
            <a:r>
              <a:rPr lang="fr-FR" dirty="0"/>
              <a:t>Réunion du 12 avril : point sur la liste des participants pour Beauval : club et Francony. </a:t>
            </a:r>
          </a:p>
          <a:p>
            <a:r>
              <a:rPr lang="fr-FR" dirty="0"/>
              <a:t>René fera une présentation des différents onglets des sites CDE et OCS,</a:t>
            </a:r>
          </a:p>
          <a:p>
            <a:r>
              <a:rPr lang="fr-FR" dirty="0"/>
              <a:t>Projections : un film sur l’histoire de Beauval, photos de la bourse de Montmélian. </a:t>
            </a:r>
          </a:p>
          <a:p>
            <a:r>
              <a:rPr lang="fr-FR" dirty="0"/>
              <a:t>Réunion du 17 mai Nous affinerons le nouveau règlement de la bourse pour novembre. Présentation d’un projet et discussion. Pré-organisation du week-end du 16 et 17 novembre. </a:t>
            </a:r>
          </a:p>
          <a:p>
            <a:r>
              <a:rPr lang="fr-FR" dirty="0"/>
              <a:t>Réunion du 7 juin Les oiseaux du jardin : photos et vidéos Agnès et René. Nous ferons un retour sur le voyage de Beauval. Nous parlerons de la journée des associations début septembre, de la sortie du 1er septembre, de la rentrée à Sonnaz le 7 septembre et de la bourse de novembre. </a:t>
            </a:r>
          </a:p>
          <a:p>
            <a:r>
              <a:rPr lang="fr-FR" dirty="0"/>
              <a:t>Bourse du 16 et 17 novembre. Nous partirions plutôt sur une bourse. L’installation se ferait le samedi avec une bourse le dimanche de 8 h à 16 h sans interruption. Prix de l’entrée 2 euros. Détails sur l’organisation.</a:t>
            </a:r>
          </a:p>
          <a:p>
            <a:r>
              <a:rPr lang="fr-FR" dirty="0"/>
              <a:t>Loto 2025 : date à fixer dès que le planning sera ouvert</a:t>
            </a:r>
          </a:p>
          <a:p>
            <a:r>
              <a:rPr lang="fr-FR" dirty="0"/>
              <a:t>La soirée se prolonge avec un excellent repas. Merci Michèle et Denis. Des discussions très agréables animent ce repas et nous avons du mal à nous quitter. Prochaine réunion : Vendredi 5 avril chez Mireille et Christian.</a:t>
            </a:r>
          </a:p>
        </p:txBody>
      </p:sp>
      <p:pic>
        <p:nvPicPr>
          <p:cNvPr id="5" name="Image 4">
            <a:extLst>
              <a:ext uri="{FF2B5EF4-FFF2-40B4-BE49-F238E27FC236}">
                <a16:creationId xmlns="" xmlns:a16="http://schemas.microsoft.com/office/drawing/2014/main" id="{E04C570A-D2F0-2BB0-BAEB-2EDE2896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3234" y="1"/>
            <a:ext cx="3528766" cy="2650886"/>
          </a:xfrm>
          <a:prstGeom prst="rect">
            <a:avLst/>
          </a:prstGeom>
        </p:spPr>
      </p:pic>
      <p:pic>
        <p:nvPicPr>
          <p:cNvPr id="4" name="Image 3">
            <a:extLst>
              <a:ext uri="{FF2B5EF4-FFF2-40B4-BE49-F238E27FC236}">
                <a16:creationId xmlns="" xmlns:a16="http://schemas.microsoft.com/office/drawing/2014/main" id="{AA78BA65-C4B7-5FFA-1835-8E5FE5BCF0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829" y="227346"/>
            <a:ext cx="691956" cy="1054700"/>
          </a:xfrm>
          <a:prstGeom prst="rect">
            <a:avLst/>
          </a:prstGeom>
        </p:spPr>
      </p:pic>
    </p:spTree>
    <p:extLst>
      <p:ext uri="{BB962C8B-B14F-4D97-AF65-F5344CB8AC3E}">
        <p14:creationId xmlns:p14="http://schemas.microsoft.com/office/powerpoint/2010/main" val="4235225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A990B01-6C54-D6ED-34F3-392610415DAC}"/>
            </a:ext>
          </a:extLst>
        </p:cNvPr>
        <p:cNvGrpSpPr/>
        <p:nvPr/>
      </p:nvGrpSpPr>
      <p:grpSpPr>
        <a:xfrm>
          <a:off x="0" y="0"/>
          <a:ext cx="0" cy="0"/>
          <a:chOff x="0" y="0"/>
          <a:chExt cx="0" cy="0"/>
        </a:xfrm>
      </p:grpSpPr>
      <p:sp>
        <p:nvSpPr>
          <p:cNvPr id="2" name="Titre 1">
            <a:extLst>
              <a:ext uri="{FF2B5EF4-FFF2-40B4-BE49-F238E27FC236}">
                <a16:creationId xmlns="" xmlns:a16="http://schemas.microsoft.com/office/drawing/2014/main" id="{9568CD72-5D98-3A73-9C66-120296D06C79}"/>
              </a:ext>
            </a:extLst>
          </p:cNvPr>
          <p:cNvSpPr>
            <a:spLocks noGrp="1"/>
          </p:cNvSpPr>
          <p:nvPr>
            <p:ph type="title"/>
          </p:nvPr>
        </p:nvSpPr>
        <p:spPr>
          <a:xfrm>
            <a:off x="2102179" y="321855"/>
            <a:ext cx="4977352" cy="593035"/>
          </a:xfrm>
        </p:spPr>
        <p:txBody>
          <a:bodyPr>
            <a:normAutofit fontScale="90000"/>
          </a:bodyPr>
          <a:lstStyle/>
          <a:p>
            <a:r>
              <a:rPr lang="fr-FR" sz="3600" dirty="0"/>
              <a:t>Membres du bureau 2025</a:t>
            </a:r>
            <a:endParaRPr lang="fr-FR" dirty="0"/>
          </a:p>
        </p:txBody>
      </p:sp>
      <p:sp>
        <p:nvSpPr>
          <p:cNvPr id="3" name="Espace réservé du contenu 2">
            <a:extLst>
              <a:ext uri="{FF2B5EF4-FFF2-40B4-BE49-F238E27FC236}">
                <a16:creationId xmlns="" xmlns:a16="http://schemas.microsoft.com/office/drawing/2014/main" id="{092041B0-4EDB-D81B-FCBE-B7408D60BF0D}"/>
              </a:ext>
            </a:extLst>
          </p:cNvPr>
          <p:cNvSpPr>
            <a:spLocks noGrp="1"/>
          </p:cNvSpPr>
          <p:nvPr>
            <p:ph idx="1"/>
          </p:nvPr>
        </p:nvSpPr>
        <p:spPr>
          <a:xfrm>
            <a:off x="761215" y="1027625"/>
            <a:ext cx="11257960" cy="5740820"/>
          </a:xfrm>
        </p:spPr>
        <p:txBody>
          <a:bodyPr>
            <a:normAutofit/>
          </a:bodyPr>
          <a:lstStyle/>
          <a:p>
            <a:pPr eaLnBrk="1" fontAlgn="auto" hangingPunct="1">
              <a:spcAft>
                <a:spcPts val="0"/>
              </a:spcAft>
              <a:defRPr/>
            </a:pPr>
            <a:r>
              <a:rPr lang="fr-FR" sz="1800" b="1" dirty="0"/>
              <a:t>Mireille FLACHET </a:t>
            </a:r>
            <a:r>
              <a:rPr lang="fr-FR" sz="1800" dirty="0"/>
              <a:t>(2008 / 2014/ 2018 /</a:t>
            </a:r>
            <a:r>
              <a:rPr lang="fr-FR" sz="1800" b="1" dirty="0">
                <a:solidFill>
                  <a:schemeClr val="accent4"/>
                </a:solidFill>
              </a:rPr>
              <a:t>2021</a:t>
            </a:r>
            <a:r>
              <a:rPr lang="fr-FR" sz="1800" dirty="0"/>
              <a:t>) , </a:t>
            </a:r>
          </a:p>
          <a:p>
            <a:pPr>
              <a:spcAft>
                <a:spcPts val="0"/>
              </a:spcAft>
              <a:defRPr/>
            </a:pPr>
            <a:r>
              <a:rPr lang="fr-FR" sz="1800" b="1" dirty="0"/>
              <a:t>Annie LEPROVOST (</a:t>
            </a:r>
            <a:r>
              <a:rPr lang="fr-FR" sz="1800" dirty="0"/>
              <a:t>2015/2019/2022), </a:t>
            </a:r>
          </a:p>
          <a:p>
            <a:pPr eaLnBrk="1" fontAlgn="auto" hangingPunct="1">
              <a:spcAft>
                <a:spcPts val="0"/>
              </a:spcAft>
              <a:defRPr/>
            </a:pPr>
            <a:r>
              <a:rPr lang="fr-FR" sz="1800" b="1" dirty="0"/>
              <a:t>Denis BOUILLET  </a:t>
            </a:r>
            <a:r>
              <a:rPr lang="fr-FR" sz="1800" dirty="0"/>
              <a:t>(2016/2019/2022) , </a:t>
            </a:r>
          </a:p>
          <a:p>
            <a:pPr eaLnBrk="1" fontAlgn="auto" hangingPunct="1">
              <a:spcAft>
                <a:spcPts val="0"/>
              </a:spcAft>
              <a:defRPr/>
            </a:pPr>
            <a:r>
              <a:rPr lang="fr-FR" sz="1800" b="1" dirty="0" smtClean="0"/>
              <a:t>Michèle </a:t>
            </a:r>
            <a:r>
              <a:rPr lang="fr-FR" sz="1800" b="1" dirty="0"/>
              <a:t>BOUILLET </a:t>
            </a:r>
            <a:r>
              <a:rPr lang="fr-FR" sz="1800" dirty="0"/>
              <a:t>(2017/ 2020/</a:t>
            </a:r>
            <a:r>
              <a:rPr lang="fr-FR" sz="1800" dirty="0">
                <a:solidFill>
                  <a:srgbClr val="FF0000"/>
                </a:solidFill>
              </a:rPr>
              <a:t>2024</a:t>
            </a:r>
            <a:r>
              <a:rPr lang="fr-FR" sz="1800" dirty="0"/>
              <a:t>), </a:t>
            </a:r>
          </a:p>
          <a:p>
            <a:pPr eaLnBrk="1" fontAlgn="auto" hangingPunct="1">
              <a:spcAft>
                <a:spcPts val="0"/>
              </a:spcAft>
              <a:defRPr/>
            </a:pPr>
            <a:r>
              <a:rPr lang="fr-FR" sz="1800" b="1" dirty="0"/>
              <a:t>Agnès RATEL </a:t>
            </a:r>
            <a:r>
              <a:rPr lang="fr-FR" sz="1800" dirty="0"/>
              <a:t>(2012/2022</a:t>
            </a:r>
            <a:r>
              <a:rPr lang="fr-FR" sz="1800" b="1" dirty="0"/>
              <a:t>), secrétaire,</a:t>
            </a:r>
          </a:p>
          <a:p>
            <a:pPr>
              <a:defRPr/>
            </a:pPr>
            <a:r>
              <a:rPr lang="fr-FR" sz="1800" b="1" dirty="0"/>
              <a:t>Christian FLACHET </a:t>
            </a:r>
            <a:r>
              <a:rPr lang="fr-FR" sz="1800" dirty="0"/>
              <a:t>(2011/ 2017/ 2020/</a:t>
            </a:r>
            <a:r>
              <a:rPr lang="fr-FR" sz="1800" dirty="0">
                <a:solidFill>
                  <a:srgbClr val="FF0000"/>
                </a:solidFill>
              </a:rPr>
              <a:t>2024</a:t>
            </a:r>
            <a:r>
              <a:rPr lang="fr-FR" sz="1800" dirty="0"/>
              <a:t>), </a:t>
            </a:r>
            <a:endParaRPr lang="fr-FR" sz="1800" b="1" dirty="0"/>
          </a:p>
          <a:p>
            <a:pPr>
              <a:spcAft>
                <a:spcPts val="0"/>
              </a:spcAft>
              <a:defRPr/>
            </a:pPr>
            <a:r>
              <a:rPr lang="fr-FR" sz="1800" b="1" dirty="0"/>
              <a:t>René RATEL (</a:t>
            </a:r>
            <a:r>
              <a:rPr lang="fr-FR" sz="1800" dirty="0"/>
              <a:t>2014/  2017/ 2020/</a:t>
            </a:r>
            <a:r>
              <a:rPr lang="fr-FR" sz="1800" dirty="0">
                <a:solidFill>
                  <a:srgbClr val="FF0000"/>
                </a:solidFill>
              </a:rPr>
              <a:t>2024</a:t>
            </a:r>
            <a:r>
              <a:rPr lang="fr-FR" sz="1800" dirty="0"/>
              <a:t>), </a:t>
            </a:r>
          </a:p>
          <a:p>
            <a:pPr>
              <a:spcAft>
                <a:spcPts val="0"/>
              </a:spcAft>
              <a:defRPr/>
            </a:pPr>
            <a:r>
              <a:rPr lang="fr-FR" sz="1800" b="1" dirty="0"/>
              <a:t>Florian-Pierre DORTIER </a:t>
            </a:r>
            <a:r>
              <a:rPr lang="fr-FR" sz="1800" dirty="0"/>
              <a:t>(2020/</a:t>
            </a:r>
            <a:r>
              <a:rPr lang="fr-FR" sz="1800" dirty="0">
                <a:solidFill>
                  <a:srgbClr val="FF0000"/>
                </a:solidFill>
              </a:rPr>
              <a:t>2024</a:t>
            </a:r>
            <a:r>
              <a:rPr lang="fr-FR" sz="1800" dirty="0"/>
              <a:t>) ; </a:t>
            </a:r>
          </a:p>
          <a:p>
            <a:pPr fontAlgn="auto">
              <a:spcAft>
                <a:spcPts val="0"/>
              </a:spcAft>
              <a:defRPr/>
            </a:pPr>
            <a:r>
              <a:rPr lang="fr-FR" b="1" dirty="0"/>
              <a:t>Michel CHATROUX (2018 /</a:t>
            </a:r>
            <a:r>
              <a:rPr lang="fr-FR" b="1" dirty="0">
                <a:solidFill>
                  <a:schemeClr val="accent4"/>
                </a:solidFill>
              </a:rPr>
              <a:t>2021</a:t>
            </a:r>
            <a:r>
              <a:rPr lang="fr-FR" b="1" dirty="0"/>
              <a:t>), </a:t>
            </a:r>
          </a:p>
          <a:p>
            <a:pPr fontAlgn="auto">
              <a:spcAft>
                <a:spcPts val="0"/>
              </a:spcAft>
              <a:defRPr/>
            </a:pPr>
            <a:r>
              <a:rPr lang="fr-FR" b="1" dirty="0"/>
              <a:t>Jean-Claude VALETTE (2017/ 2020</a:t>
            </a:r>
            <a:r>
              <a:rPr lang="fr-FR" dirty="0">
                <a:solidFill>
                  <a:srgbClr val="FF0000"/>
                </a:solidFill>
              </a:rPr>
              <a:t>/2024)</a:t>
            </a:r>
            <a:r>
              <a:rPr lang="fr-FR" b="1" dirty="0"/>
              <a:t>; </a:t>
            </a:r>
          </a:p>
          <a:p>
            <a:pPr fontAlgn="auto">
              <a:spcAft>
                <a:spcPts val="0"/>
              </a:spcAft>
              <a:defRPr/>
            </a:pPr>
            <a:r>
              <a:rPr lang="fr-FR" b="1" dirty="0"/>
              <a:t>Laurent REGAZZI (2023), membre</a:t>
            </a:r>
          </a:p>
          <a:p>
            <a:pPr>
              <a:defRPr/>
            </a:pPr>
            <a:r>
              <a:rPr lang="fr-FR" b="1" dirty="0"/>
              <a:t>Christelle DE OLIVEIRA (2023) , membre</a:t>
            </a:r>
          </a:p>
          <a:p>
            <a:pPr>
              <a:defRPr/>
            </a:pPr>
            <a:r>
              <a:rPr lang="fr-FR" b="1" dirty="0"/>
              <a:t>Sébastien STURBOIS (</a:t>
            </a:r>
            <a:r>
              <a:rPr lang="fr-FR" dirty="0">
                <a:solidFill>
                  <a:srgbClr val="FF0000"/>
                </a:solidFill>
              </a:rPr>
              <a:t>2024</a:t>
            </a:r>
            <a:r>
              <a:rPr lang="fr-FR" b="1" dirty="0"/>
              <a:t>), membre </a:t>
            </a:r>
            <a:r>
              <a:rPr lang="fr-FR" b="1" i="1" dirty="0"/>
              <a:t>     </a:t>
            </a:r>
            <a:r>
              <a:rPr lang="fr-FR" i="1" dirty="0">
                <a:solidFill>
                  <a:srgbClr val="FFFF00"/>
                </a:solidFill>
              </a:rPr>
              <a:t>ne renouvelle pas son adhésion en 2025 car il déménage</a:t>
            </a:r>
          </a:p>
          <a:p>
            <a:pPr marL="0" indent="0">
              <a:buNone/>
              <a:defRPr/>
            </a:pPr>
            <a:r>
              <a:rPr lang="fr-FR" i="1" dirty="0">
                <a:solidFill>
                  <a:srgbClr val="FFFF00"/>
                </a:solidFill>
              </a:rPr>
              <a:t>                                                                                il ne sera donc pas reconduit dans le bureau 2025 </a:t>
            </a:r>
            <a:endParaRPr lang="fr-FR" dirty="0">
              <a:solidFill>
                <a:srgbClr val="FFFF00"/>
              </a:solidFill>
            </a:endParaRPr>
          </a:p>
          <a:p>
            <a:pPr eaLnBrk="1" fontAlgn="auto" hangingPunct="1">
              <a:spcAft>
                <a:spcPts val="0"/>
              </a:spcAft>
              <a:defRPr/>
            </a:pPr>
            <a:r>
              <a:rPr lang="fr-FR" sz="2800" b="1" dirty="0"/>
              <a:t>=&gt;          membres                 </a:t>
            </a:r>
            <a:r>
              <a:rPr lang="fr-FR" sz="1700" i="1" dirty="0">
                <a:solidFill>
                  <a:srgbClr val="FFFF00"/>
                </a:solidFill>
              </a:rPr>
              <a:t>il est souhaitable que les membres du bureau soient des membres actifs </a:t>
            </a:r>
            <a:endParaRPr lang="fr-FR" sz="2800" b="1" i="1" dirty="0">
              <a:solidFill>
                <a:srgbClr val="FF0000"/>
              </a:solidFill>
            </a:endParaRPr>
          </a:p>
          <a:p>
            <a:r>
              <a:rPr lang="fr-FR" dirty="0"/>
              <a:t> </a:t>
            </a:r>
          </a:p>
        </p:txBody>
      </p:sp>
      <p:pic>
        <p:nvPicPr>
          <p:cNvPr id="4" name="Image 3">
            <a:extLst>
              <a:ext uri="{FF2B5EF4-FFF2-40B4-BE49-F238E27FC236}">
                <a16:creationId xmlns="" xmlns:a16="http://schemas.microsoft.com/office/drawing/2014/main" id="{25660F11-6777-FE65-A4F3-704356B42C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812" y="315569"/>
            <a:ext cx="581977" cy="887066"/>
          </a:xfrm>
          <a:prstGeom prst="rect">
            <a:avLst/>
          </a:prstGeom>
        </p:spPr>
      </p:pic>
    </p:spTree>
    <p:extLst>
      <p:ext uri="{BB962C8B-B14F-4D97-AF65-F5344CB8AC3E}">
        <p14:creationId xmlns:p14="http://schemas.microsoft.com/office/powerpoint/2010/main" val="2595856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5BF6582-C9CC-DEF6-A277-0A01EA105471}"/>
              </a:ext>
            </a:extLst>
          </p:cNvPr>
          <p:cNvSpPr>
            <a:spLocks noGrp="1"/>
          </p:cNvSpPr>
          <p:nvPr>
            <p:ph type="title"/>
          </p:nvPr>
        </p:nvSpPr>
        <p:spPr>
          <a:xfrm>
            <a:off x="1866507" y="609600"/>
            <a:ext cx="8950719" cy="1456267"/>
          </a:xfrm>
        </p:spPr>
        <p:txBody>
          <a:bodyPr/>
          <a:lstStyle/>
          <a:p>
            <a:r>
              <a:rPr lang="fr-FR" dirty="0"/>
              <a:t>RAPPORT FINANCIER DU TRESORIER</a:t>
            </a:r>
          </a:p>
        </p:txBody>
      </p:sp>
      <p:pic>
        <p:nvPicPr>
          <p:cNvPr id="5" name="Espace réservé du contenu 4">
            <a:extLst>
              <a:ext uri="{FF2B5EF4-FFF2-40B4-BE49-F238E27FC236}">
                <a16:creationId xmlns="" xmlns:a16="http://schemas.microsoft.com/office/drawing/2014/main" id="{E1DA413D-8AF7-EB6D-54A5-F7B7E1F40A9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11770" y="2542880"/>
            <a:ext cx="3547774" cy="1977871"/>
          </a:xfrm>
        </p:spPr>
      </p:pic>
    </p:spTree>
    <p:extLst>
      <p:ext uri="{BB962C8B-B14F-4D97-AF65-F5344CB8AC3E}">
        <p14:creationId xmlns:p14="http://schemas.microsoft.com/office/powerpoint/2010/main" val="387305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A77D8CD-DB32-9263-CD3C-D970532F4934}"/>
              </a:ext>
            </a:extLst>
          </p:cNvPr>
          <p:cNvSpPr>
            <a:spLocks noGrp="1"/>
          </p:cNvSpPr>
          <p:nvPr>
            <p:ph type="title"/>
          </p:nvPr>
        </p:nvSpPr>
        <p:spPr>
          <a:xfrm>
            <a:off x="659876" y="218389"/>
            <a:ext cx="4204355" cy="2392836"/>
          </a:xfrm>
        </p:spPr>
        <p:txBody>
          <a:bodyPr>
            <a:normAutofit/>
          </a:bodyPr>
          <a:lstStyle/>
          <a:p>
            <a:r>
              <a:rPr lang="fr-FR" dirty="0"/>
              <a:t>REUNION DE BUREAU LE 17 JANVIER 2024</a:t>
            </a:r>
          </a:p>
        </p:txBody>
      </p:sp>
      <p:pic>
        <p:nvPicPr>
          <p:cNvPr id="5" name="Espace réservé du contenu 4">
            <a:extLst>
              <a:ext uri="{FF2B5EF4-FFF2-40B4-BE49-F238E27FC236}">
                <a16:creationId xmlns="" xmlns:a16="http://schemas.microsoft.com/office/drawing/2014/main" id="{73C50D3E-D816-0127-5F8C-561FC50930C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3812" y="2769990"/>
            <a:ext cx="5255857" cy="3941893"/>
          </a:xfrm>
        </p:spPr>
      </p:pic>
      <p:pic>
        <p:nvPicPr>
          <p:cNvPr id="7" name="Image 6">
            <a:extLst>
              <a:ext uri="{FF2B5EF4-FFF2-40B4-BE49-F238E27FC236}">
                <a16:creationId xmlns="" xmlns:a16="http://schemas.microsoft.com/office/drawing/2014/main" id="{81914C4E-0211-A0DB-0F6D-1AA461A50F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6519" y="0"/>
            <a:ext cx="6575481" cy="4939645"/>
          </a:xfrm>
          <a:prstGeom prst="rect">
            <a:avLst/>
          </a:prstGeom>
        </p:spPr>
      </p:pic>
    </p:spTree>
    <p:extLst>
      <p:ext uri="{BB962C8B-B14F-4D97-AF65-F5344CB8AC3E}">
        <p14:creationId xmlns:p14="http://schemas.microsoft.com/office/powerpoint/2010/main" val="224074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3FD484-9736-0B63-DE1B-4B40392E20EC}"/>
              </a:ext>
            </a:extLst>
          </p:cNvPr>
          <p:cNvSpPr>
            <a:spLocks noGrp="1"/>
          </p:cNvSpPr>
          <p:nvPr>
            <p:ph type="title"/>
          </p:nvPr>
        </p:nvSpPr>
        <p:spPr>
          <a:xfrm>
            <a:off x="2102179" y="321855"/>
            <a:ext cx="4977352" cy="593035"/>
          </a:xfrm>
        </p:spPr>
        <p:txBody>
          <a:bodyPr>
            <a:normAutofit fontScale="90000"/>
          </a:bodyPr>
          <a:lstStyle/>
          <a:p>
            <a:r>
              <a:rPr lang="fr-FR" sz="3600" dirty="0"/>
              <a:t>Membres du bureau 2024</a:t>
            </a:r>
            <a:endParaRPr lang="fr-FR" dirty="0"/>
          </a:p>
        </p:txBody>
      </p:sp>
      <p:sp>
        <p:nvSpPr>
          <p:cNvPr id="3" name="Espace réservé du contenu 2">
            <a:extLst>
              <a:ext uri="{FF2B5EF4-FFF2-40B4-BE49-F238E27FC236}">
                <a16:creationId xmlns="" xmlns:a16="http://schemas.microsoft.com/office/drawing/2014/main" id="{0A307D36-18A6-B121-9ED5-1F1B28AA3AA3}"/>
              </a:ext>
            </a:extLst>
          </p:cNvPr>
          <p:cNvSpPr>
            <a:spLocks noGrp="1"/>
          </p:cNvSpPr>
          <p:nvPr>
            <p:ph idx="1"/>
          </p:nvPr>
        </p:nvSpPr>
        <p:spPr>
          <a:xfrm>
            <a:off x="761215" y="1027625"/>
            <a:ext cx="10131425" cy="4966251"/>
          </a:xfrm>
        </p:spPr>
        <p:txBody>
          <a:bodyPr>
            <a:normAutofit fontScale="92500" lnSpcReduction="10000"/>
          </a:bodyPr>
          <a:lstStyle/>
          <a:p>
            <a:pPr eaLnBrk="1" fontAlgn="auto" hangingPunct="1">
              <a:spcAft>
                <a:spcPts val="0"/>
              </a:spcAft>
              <a:defRPr/>
            </a:pPr>
            <a:r>
              <a:rPr lang="fr-FR" sz="1800" b="1" dirty="0"/>
              <a:t>Mireille FLACHET </a:t>
            </a:r>
            <a:r>
              <a:rPr lang="fr-FR" sz="1800" dirty="0"/>
              <a:t>(2008 / 2014/ 2018 /</a:t>
            </a:r>
            <a:r>
              <a:rPr lang="fr-FR" sz="1800" b="1" dirty="0">
                <a:solidFill>
                  <a:schemeClr val="accent4"/>
                </a:solidFill>
              </a:rPr>
              <a:t>2021</a:t>
            </a:r>
            <a:r>
              <a:rPr lang="fr-FR" sz="1800" dirty="0"/>
              <a:t>) , présidente,</a:t>
            </a:r>
          </a:p>
          <a:p>
            <a:pPr>
              <a:spcAft>
                <a:spcPts val="0"/>
              </a:spcAft>
              <a:defRPr/>
            </a:pPr>
            <a:r>
              <a:rPr lang="fr-FR" sz="1800" b="1" dirty="0"/>
              <a:t>Annie LEPROVOST (</a:t>
            </a:r>
            <a:r>
              <a:rPr lang="fr-FR" sz="1800" dirty="0"/>
              <a:t>2015/2019/2022), vice présidente,</a:t>
            </a:r>
            <a:endParaRPr lang="fr-FR" sz="1800" b="1" dirty="0"/>
          </a:p>
          <a:p>
            <a:pPr eaLnBrk="1" fontAlgn="auto" hangingPunct="1">
              <a:spcAft>
                <a:spcPts val="0"/>
              </a:spcAft>
              <a:defRPr/>
            </a:pPr>
            <a:endParaRPr lang="fr-FR" sz="1800" dirty="0"/>
          </a:p>
          <a:p>
            <a:pPr eaLnBrk="1" fontAlgn="auto" hangingPunct="1">
              <a:spcAft>
                <a:spcPts val="0"/>
              </a:spcAft>
              <a:defRPr/>
            </a:pPr>
            <a:r>
              <a:rPr lang="fr-FR" sz="1800" b="1" dirty="0"/>
              <a:t>Denis BOUILLET  </a:t>
            </a:r>
            <a:r>
              <a:rPr lang="fr-FR" sz="1800" dirty="0"/>
              <a:t>(2016/2019/2022) , trésorier,</a:t>
            </a:r>
          </a:p>
          <a:p>
            <a:pPr eaLnBrk="1" fontAlgn="auto" hangingPunct="1">
              <a:spcAft>
                <a:spcPts val="0"/>
              </a:spcAft>
              <a:defRPr/>
            </a:pPr>
            <a:r>
              <a:rPr lang="fr-FR" sz="1800" b="1" dirty="0" smtClean="0"/>
              <a:t>Michèle </a:t>
            </a:r>
            <a:r>
              <a:rPr lang="fr-FR" sz="1800" b="1" dirty="0"/>
              <a:t>BOUILLET </a:t>
            </a:r>
            <a:r>
              <a:rPr lang="fr-FR" sz="1800" dirty="0"/>
              <a:t>(2017/ 2020/</a:t>
            </a:r>
            <a:r>
              <a:rPr lang="fr-FR" sz="1800" dirty="0">
                <a:solidFill>
                  <a:srgbClr val="FF0000"/>
                </a:solidFill>
              </a:rPr>
              <a:t>2024</a:t>
            </a:r>
            <a:r>
              <a:rPr lang="fr-FR" sz="1800" dirty="0"/>
              <a:t>), trésorier adjoint,</a:t>
            </a:r>
          </a:p>
          <a:p>
            <a:pPr eaLnBrk="1" fontAlgn="auto" hangingPunct="1">
              <a:spcAft>
                <a:spcPts val="0"/>
              </a:spcAft>
              <a:defRPr/>
            </a:pPr>
            <a:endParaRPr lang="fr-FR" sz="1800" dirty="0"/>
          </a:p>
          <a:p>
            <a:pPr eaLnBrk="1" fontAlgn="auto" hangingPunct="1">
              <a:spcAft>
                <a:spcPts val="0"/>
              </a:spcAft>
              <a:defRPr/>
            </a:pPr>
            <a:r>
              <a:rPr lang="fr-FR" sz="1800" b="1" dirty="0"/>
              <a:t>Agnès RATEL </a:t>
            </a:r>
            <a:r>
              <a:rPr lang="fr-FR" sz="1800" dirty="0"/>
              <a:t>(2012/2022</a:t>
            </a:r>
            <a:r>
              <a:rPr lang="fr-FR" sz="1800" b="1" dirty="0"/>
              <a:t>), secrétaire,</a:t>
            </a:r>
          </a:p>
          <a:p>
            <a:pPr>
              <a:defRPr/>
            </a:pPr>
            <a:r>
              <a:rPr lang="fr-FR" sz="1800" b="1" dirty="0"/>
              <a:t>Christian FLACHET </a:t>
            </a:r>
            <a:r>
              <a:rPr lang="fr-FR" sz="1800" dirty="0"/>
              <a:t>(2011/ 2017/ 2020/</a:t>
            </a:r>
            <a:r>
              <a:rPr lang="fr-FR" sz="1800" dirty="0">
                <a:solidFill>
                  <a:srgbClr val="FF0000"/>
                </a:solidFill>
              </a:rPr>
              <a:t>2024</a:t>
            </a:r>
            <a:r>
              <a:rPr lang="fr-FR" sz="1800" dirty="0"/>
              <a:t>), secrétaire adjoint,</a:t>
            </a:r>
            <a:endParaRPr lang="fr-FR" sz="1800" b="1" dirty="0"/>
          </a:p>
          <a:p>
            <a:pPr eaLnBrk="1" fontAlgn="auto" hangingPunct="1">
              <a:spcAft>
                <a:spcPts val="0"/>
              </a:spcAft>
              <a:defRPr/>
            </a:pPr>
            <a:endParaRPr lang="fr-FR" sz="1800" b="1" dirty="0"/>
          </a:p>
          <a:p>
            <a:pPr>
              <a:spcAft>
                <a:spcPts val="0"/>
              </a:spcAft>
              <a:defRPr/>
            </a:pPr>
            <a:r>
              <a:rPr lang="fr-FR" sz="1800" b="1" dirty="0"/>
              <a:t>René RATEL (</a:t>
            </a:r>
            <a:r>
              <a:rPr lang="fr-FR" sz="1800" dirty="0"/>
              <a:t>2014/  2017/ 2020/</a:t>
            </a:r>
            <a:r>
              <a:rPr lang="fr-FR" sz="1800" dirty="0">
                <a:solidFill>
                  <a:srgbClr val="FF0000"/>
                </a:solidFill>
              </a:rPr>
              <a:t>2024</a:t>
            </a:r>
            <a:r>
              <a:rPr lang="fr-FR" sz="1800" dirty="0"/>
              <a:t>), responsable communication,</a:t>
            </a:r>
          </a:p>
          <a:p>
            <a:pPr>
              <a:spcAft>
                <a:spcPts val="0"/>
              </a:spcAft>
              <a:defRPr/>
            </a:pPr>
            <a:r>
              <a:rPr lang="fr-FR" sz="1800" b="1" dirty="0"/>
              <a:t>Florian-Pierre DORTIER </a:t>
            </a:r>
            <a:r>
              <a:rPr lang="fr-FR" sz="1800" dirty="0"/>
              <a:t>(2020/</a:t>
            </a:r>
            <a:r>
              <a:rPr lang="fr-FR" sz="1800" dirty="0">
                <a:solidFill>
                  <a:srgbClr val="FF0000"/>
                </a:solidFill>
              </a:rPr>
              <a:t>2024</a:t>
            </a:r>
            <a:r>
              <a:rPr lang="fr-FR" sz="1800" dirty="0"/>
              <a:t>) ; responsable communication adjoint,</a:t>
            </a:r>
          </a:p>
          <a:p>
            <a:pPr>
              <a:spcAft>
                <a:spcPts val="0"/>
              </a:spcAft>
              <a:defRPr/>
            </a:pPr>
            <a:endParaRPr lang="fr-FR" sz="1800" dirty="0"/>
          </a:p>
          <a:p>
            <a:pPr fontAlgn="auto">
              <a:spcAft>
                <a:spcPts val="0"/>
              </a:spcAft>
              <a:defRPr/>
            </a:pPr>
            <a:r>
              <a:rPr lang="fr-FR" b="1" dirty="0"/>
              <a:t>Michel CHATROUX (2018 /</a:t>
            </a:r>
            <a:r>
              <a:rPr lang="fr-FR" b="1" dirty="0">
                <a:solidFill>
                  <a:schemeClr val="accent4"/>
                </a:solidFill>
              </a:rPr>
              <a:t>2021</a:t>
            </a:r>
            <a:r>
              <a:rPr lang="fr-FR" b="1" dirty="0"/>
              <a:t>), membre</a:t>
            </a:r>
          </a:p>
          <a:p>
            <a:pPr fontAlgn="auto">
              <a:spcAft>
                <a:spcPts val="0"/>
              </a:spcAft>
              <a:defRPr/>
            </a:pPr>
            <a:r>
              <a:rPr lang="fr-FR" b="1" dirty="0"/>
              <a:t>Jean-Claude VALETTE (2017/ 2020</a:t>
            </a:r>
            <a:r>
              <a:rPr lang="fr-FR" dirty="0">
                <a:solidFill>
                  <a:srgbClr val="FF0000"/>
                </a:solidFill>
              </a:rPr>
              <a:t>/2024)</a:t>
            </a:r>
            <a:r>
              <a:rPr lang="fr-FR" b="1" dirty="0"/>
              <a:t>; membre</a:t>
            </a:r>
          </a:p>
          <a:p>
            <a:pPr fontAlgn="auto">
              <a:spcAft>
                <a:spcPts val="0"/>
              </a:spcAft>
              <a:defRPr/>
            </a:pPr>
            <a:r>
              <a:rPr lang="fr-FR" b="1" dirty="0"/>
              <a:t>Laurent REGAZZI (2023), membre</a:t>
            </a:r>
          </a:p>
          <a:p>
            <a:pPr>
              <a:defRPr/>
            </a:pPr>
            <a:r>
              <a:rPr lang="fr-FR" b="1" dirty="0"/>
              <a:t>Christelle DE OLIVEIRA (2023) , membre</a:t>
            </a:r>
          </a:p>
          <a:p>
            <a:pPr>
              <a:defRPr/>
            </a:pPr>
            <a:r>
              <a:rPr lang="fr-FR" b="1" dirty="0"/>
              <a:t>Sébastien STURBOIS (</a:t>
            </a:r>
            <a:r>
              <a:rPr lang="fr-FR" dirty="0">
                <a:solidFill>
                  <a:srgbClr val="FF0000"/>
                </a:solidFill>
              </a:rPr>
              <a:t>2024</a:t>
            </a:r>
            <a:r>
              <a:rPr lang="fr-FR" b="1" dirty="0"/>
              <a:t>), membre </a:t>
            </a:r>
            <a:r>
              <a:rPr lang="fr-FR" b="1" i="1" dirty="0"/>
              <a:t>     </a:t>
            </a:r>
            <a:r>
              <a:rPr lang="fr-FR" i="1" dirty="0">
                <a:solidFill>
                  <a:srgbClr val="FFFF00"/>
                </a:solidFill>
              </a:rPr>
              <a:t>  </a:t>
            </a:r>
            <a:endParaRPr lang="fr-FR" dirty="0">
              <a:solidFill>
                <a:srgbClr val="FFFF00"/>
              </a:solidFill>
            </a:endParaRPr>
          </a:p>
          <a:p>
            <a:pPr eaLnBrk="1" fontAlgn="auto" hangingPunct="1">
              <a:spcAft>
                <a:spcPts val="0"/>
              </a:spcAft>
              <a:defRPr/>
            </a:pPr>
            <a:r>
              <a:rPr lang="fr-FR" sz="2800" b="1" dirty="0"/>
              <a:t>=&gt; 13 membres</a:t>
            </a:r>
            <a:endParaRPr lang="fr-FR" sz="2800" b="1" i="1" dirty="0">
              <a:solidFill>
                <a:srgbClr val="FF0000"/>
              </a:solidFill>
            </a:endParaRPr>
          </a:p>
          <a:p>
            <a:endParaRPr lang="fr-FR" dirty="0"/>
          </a:p>
        </p:txBody>
      </p:sp>
      <p:pic>
        <p:nvPicPr>
          <p:cNvPr id="4" name="Image 3">
            <a:extLst>
              <a:ext uri="{FF2B5EF4-FFF2-40B4-BE49-F238E27FC236}">
                <a16:creationId xmlns="" xmlns:a16="http://schemas.microsoft.com/office/drawing/2014/main" id="{94DF7086-2356-8DCA-0BC4-E899CED416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812" y="315569"/>
            <a:ext cx="581977" cy="887066"/>
          </a:xfrm>
          <a:prstGeom prst="rect">
            <a:avLst/>
          </a:prstGeom>
        </p:spPr>
      </p:pic>
    </p:spTree>
    <p:extLst>
      <p:ext uri="{BB962C8B-B14F-4D97-AF65-F5344CB8AC3E}">
        <p14:creationId xmlns:p14="http://schemas.microsoft.com/office/powerpoint/2010/main" val="48155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307731D-DD9E-8755-529E-CD5D9521577E}"/>
              </a:ext>
            </a:extLst>
          </p:cNvPr>
          <p:cNvSpPr>
            <a:spLocks noGrp="1"/>
          </p:cNvSpPr>
          <p:nvPr>
            <p:ph type="title"/>
          </p:nvPr>
        </p:nvSpPr>
        <p:spPr>
          <a:xfrm>
            <a:off x="930898" y="353504"/>
            <a:ext cx="10131425" cy="815420"/>
          </a:xfrm>
        </p:spPr>
        <p:txBody>
          <a:bodyPr>
            <a:noAutofit/>
          </a:bodyPr>
          <a:lstStyle/>
          <a:p>
            <a:r>
              <a:rPr lang="fr-FR" sz="2800" dirty="0"/>
              <a:t>Réunion mensuelle 9 février 2024 :</a:t>
            </a:r>
            <a:br>
              <a:rPr lang="fr-FR" sz="2800" dirty="0"/>
            </a:br>
            <a:r>
              <a:rPr lang="fr-FR" sz="2800" dirty="0"/>
              <a:t> point sur l’</a:t>
            </a:r>
            <a:r>
              <a:rPr lang="fr-FR" sz="2800" dirty="0" err="1"/>
              <a:t>annee</a:t>
            </a:r>
            <a:r>
              <a:rPr lang="fr-FR" sz="2800" dirty="0"/>
              <a:t> a venir avec les adhérents présents </a:t>
            </a:r>
          </a:p>
        </p:txBody>
      </p:sp>
      <p:sp>
        <p:nvSpPr>
          <p:cNvPr id="3" name="Espace réservé du contenu 2">
            <a:extLst>
              <a:ext uri="{FF2B5EF4-FFF2-40B4-BE49-F238E27FC236}">
                <a16:creationId xmlns="" xmlns:a16="http://schemas.microsoft.com/office/drawing/2014/main" id="{650B38AF-C5F3-FF70-FE69-E39D5E356555}"/>
              </a:ext>
            </a:extLst>
          </p:cNvPr>
          <p:cNvSpPr>
            <a:spLocks noGrp="1"/>
          </p:cNvSpPr>
          <p:nvPr>
            <p:ph idx="1"/>
          </p:nvPr>
        </p:nvSpPr>
        <p:spPr>
          <a:xfrm>
            <a:off x="742362" y="1263193"/>
            <a:ext cx="11163692" cy="5458118"/>
          </a:xfrm>
        </p:spPr>
        <p:txBody>
          <a:bodyPr>
            <a:normAutofit lnSpcReduction="10000"/>
          </a:bodyPr>
          <a:lstStyle/>
          <a:p>
            <a:r>
              <a:rPr lang="fr-FR" dirty="0"/>
              <a:t>Prochaine </a:t>
            </a:r>
            <a:r>
              <a:rPr lang="fr-FR" b="1" dirty="0"/>
              <a:t>bourse avec le club Neptune à Montmélian </a:t>
            </a:r>
            <a:r>
              <a:rPr lang="fr-FR" dirty="0"/>
              <a:t>le dimanche 3 mars : détails sur l’organisation,</a:t>
            </a:r>
          </a:p>
          <a:p>
            <a:r>
              <a:rPr lang="fr-FR" dirty="0"/>
              <a:t>Annonce que pour la rentrée la réunion se tiendra le </a:t>
            </a:r>
            <a:r>
              <a:rPr lang="fr-FR" b="1" dirty="0"/>
              <a:t>samedi 7 septembre </a:t>
            </a:r>
            <a:r>
              <a:rPr lang="fr-FR" dirty="0"/>
              <a:t>au local de Sonnaz. </a:t>
            </a:r>
          </a:p>
          <a:p>
            <a:pPr marL="0" indent="0">
              <a:buNone/>
            </a:pPr>
            <a:r>
              <a:rPr lang="fr-FR" dirty="0"/>
              <a:t>Date de </a:t>
            </a:r>
            <a:r>
              <a:rPr lang="fr-FR" b="1" dirty="0"/>
              <a:t>sortie</a:t>
            </a:r>
            <a:r>
              <a:rPr lang="fr-FR" dirty="0"/>
              <a:t> du club avancée au </a:t>
            </a:r>
            <a:r>
              <a:rPr lang="fr-FR" b="1" dirty="0"/>
              <a:t>dimanche 1er septembre</a:t>
            </a:r>
            <a:r>
              <a:rPr lang="fr-FR" dirty="0"/>
              <a:t>. La commission voyages peut commencer à travailler . </a:t>
            </a:r>
          </a:p>
          <a:p>
            <a:r>
              <a:rPr lang="fr-FR" dirty="0"/>
              <a:t>Réunion du </a:t>
            </a:r>
            <a:r>
              <a:rPr lang="fr-FR" b="1" dirty="0"/>
              <a:t>8 mars avec Monsieur Franck HAVIDIC « </a:t>
            </a:r>
            <a:r>
              <a:rPr lang="fr-FR" b="1" dirty="0" smtClean="0"/>
              <a:t>l’</a:t>
            </a:r>
            <a:r>
              <a:rPr lang="fr-FR" b="1" dirty="0" err="1" smtClean="0"/>
              <a:t>Academy</a:t>
            </a:r>
            <a:r>
              <a:rPr lang="fr-FR" b="1" dirty="0" smtClean="0"/>
              <a:t> </a:t>
            </a:r>
            <a:r>
              <a:rPr lang="fr-FR" b="1" dirty="0"/>
              <a:t>des perroquets »  </a:t>
            </a:r>
            <a:r>
              <a:rPr lang="fr-FR" dirty="0"/>
              <a:t>Sujets abordés : le comportement des psittacidés les symptômes des maladies les interactions oiseaux et humains que faire en cas d’envol d‘un oiseau conseils en général. </a:t>
            </a:r>
          </a:p>
          <a:p>
            <a:r>
              <a:rPr lang="fr-FR" dirty="0"/>
              <a:t>Réunion du 12 avril Nous ferons le point sur </a:t>
            </a:r>
            <a:r>
              <a:rPr lang="fr-FR" b="1" dirty="0"/>
              <a:t>la liste des participants pour Beauval </a:t>
            </a:r>
            <a:r>
              <a:rPr lang="fr-FR" dirty="0"/>
              <a:t>: club et Francony. René fera une présentation des différents onglets des sites CDE et OCS. Nous pourrons faire une tour de salle pour faire le </a:t>
            </a:r>
            <a:r>
              <a:rPr lang="fr-FR" b="1" dirty="0"/>
              <a:t>point sur les oiseaux détenus par les membres</a:t>
            </a:r>
            <a:r>
              <a:rPr lang="fr-FR" dirty="0"/>
              <a:t>, les couvaisons, les nouveautés sur leurs installations, volières intérieures et extérieures. Nous projetterons ensuite un film sur l’histoire de Beauval</a:t>
            </a:r>
          </a:p>
          <a:p>
            <a:r>
              <a:rPr lang="fr-FR" dirty="0"/>
              <a:t>Réunion du 17 mai : nouveau règlement de la bourse pour novembre. Pré-organisation du </a:t>
            </a:r>
            <a:r>
              <a:rPr lang="fr-FR" dirty="0" err="1"/>
              <a:t>we</a:t>
            </a:r>
            <a:r>
              <a:rPr lang="fr-FR" dirty="0"/>
              <a:t> du 16 et 17 novembre. </a:t>
            </a:r>
          </a:p>
          <a:p>
            <a:r>
              <a:rPr lang="fr-FR" dirty="0"/>
              <a:t>Réunion du </a:t>
            </a:r>
            <a:r>
              <a:rPr lang="fr-FR" b="1" dirty="0"/>
              <a:t>7 juin Les oiseaux du jardin </a:t>
            </a:r>
            <a:r>
              <a:rPr lang="fr-FR" dirty="0"/>
              <a:t>: photos et vidéos Agnès et René. Nous ferons un retour sur le voyage de Beauval. Nous parlerons de la journée des associations début septembre, de la sortie du 1er septembre, de la rentrée à Sonnaz le 7 septembre et de la bourse de novembre. </a:t>
            </a:r>
          </a:p>
          <a:p>
            <a:r>
              <a:rPr lang="fr-FR" dirty="0"/>
              <a:t>Loto 2025 : Les lots devront être demandés dès septembre. </a:t>
            </a:r>
          </a:p>
          <a:p>
            <a:r>
              <a:rPr lang="fr-FR" dirty="0"/>
              <a:t>Nous accueillons pour la première fois Jean BOVO et Liliane DEPLANTE qui se présentent.</a:t>
            </a:r>
          </a:p>
          <a:p>
            <a:endParaRPr lang="fr-FR" dirty="0"/>
          </a:p>
        </p:txBody>
      </p:sp>
      <p:pic>
        <p:nvPicPr>
          <p:cNvPr id="5" name="Image 4">
            <a:extLst>
              <a:ext uri="{FF2B5EF4-FFF2-40B4-BE49-F238E27FC236}">
                <a16:creationId xmlns="" xmlns:a16="http://schemas.microsoft.com/office/drawing/2014/main" id="{C0068816-7B93-CA9A-EF47-B3BDE428366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530498" y="5417999"/>
            <a:ext cx="2375555" cy="1303312"/>
          </a:xfrm>
          <a:prstGeom prst="rect">
            <a:avLst/>
          </a:prstGeom>
        </p:spPr>
      </p:pic>
      <p:pic>
        <p:nvPicPr>
          <p:cNvPr id="4" name="Image 3">
            <a:extLst>
              <a:ext uri="{FF2B5EF4-FFF2-40B4-BE49-F238E27FC236}">
                <a16:creationId xmlns="" xmlns:a16="http://schemas.microsoft.com/office/drawing/2014/main" id="{6E63E3D8-B0AD-AF46-DF6F-927861CE40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076" y="203296"/>
            <a:ext cx="571763" cy="871498"/>
          </a:xfrm>
          <a:prstGeom prst="rect">
            <a:avLst/>
          </a:prstGeom>
        </p:spPr>
      </p:pic>
    </p:spTree>
    <p:extLst>
      <p:ext uri="{BB962C8B-B14F-4D97-AF65-F5344CB8AC3E}">
        <p14:creationId xmlns:p14="http://schemas.microsoft.com/office/powerpoint/2010/main" val="421414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D3BD656-DBA9-DDFC-9C9C-5F0D9625F6BD}"/>
              </a:ext>
            </a:extLst>
          </p:cNvPr>
          <p:cNvSpPr>
            <a:spLocks noGrp="1"/>
          </p:cNvSpPr>
          <p:nvPr>
            <p:ph type="title"/>
          </p:nvPr>
        </p:nvSpPr>
        <p:spPr>
          <a:xfrm>
            <a:off x="1488847" y="217210"/>
            <a:ext cx="10765409" cy="587376"/>
          </a:xfrm>
        </p:spPr>
        <p:txBody>
          <a:bodyPr>
            <a:noAutofit/>
          </a:bodyPr>
          <a:lstStyle/>
          <a:p>
            <a:r>
              <a:rPr lang="fr-FR" sz="2400" dirty="0"/>
              <a:t>Bourse a Montmélian avec le club Neptune le dimanche 3 mars 2024</a:t>
            </a:r>
            <a:endParaRPr lang="fr-FR" sz="2800" dirty="0"/>
          </a:p>
        </p:txBody>
      </p:sp>
      <p:pic>
        <p:nvPicPr>
          <p:cNvPr id="5" name="Espace réservé du contenu 4">
            <a:extLst>
              <a:ext uri="{FF2B5EF4-FFF2-40B4-BE49-F238E27FC236}">
                <a16:creationId xmlns="" xmlns:a16="http://schemas.microsoft.com/office/drawing/2014/main" id="{71D7F820-1DEB-24AD-4792-FF7A35F9670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8155" y="1435742"/>
            <a:ext cx="3696699" cy="2772524"/>
          </a:xfrm>
        </p:spPr>
      </p:pic>
      <p:pic>
        <p:nvPicPr>
          <p:cNvPr id="7" name="Image 6">
            <a:extLst>
              <a:ext uri="{FF2B5EF4-FFF2-40B4-BE49-F238E27FC236}">
                <a16:creationId xmlns="" xmlns:a16="http://schemas.microsoft.com/office/drawing/2014/main" id="{245FF5D2-BDC7-BE33-2BA5-915228EA5C7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71552" y="1546863"/>
            <a:ext cx="4955823" cy="2884927"/>
          </a:xfrm>
          <a:prstGeom prst="rect">
            <a:avLst/>
          </a:prstGeom>
        </p:spPr>
      </p:pic>
      <p:sp>
        <p:nvSpPr>
          <p:cNvPr id="9" name="ZoneTexte 8">
            <a:extLst>
              <a:ext uri="{FF2B5EF4-FFF2-40B4-BE49-F238E27FC236}">
                <a16:creationId xmlns="" xmlns:a16="http://schemas.microsoft.com/office/drawing/2014/main" id="{219A0843-C09E-ED43-35AB-34455D877CFF}"/>
              </a:ext>
            </a:extLst>
          </p:cNvPr>
          <p:cNvSpPr txBox="1"/>
          <p:nvPr/>
        </p:nvSpPr>
        <p:spPr>
          <a:xfrm>
            <a:off x="2253005" y="850967"/>
            <a:ext cx="9801519" cy="584775"/>
          </a:xfrm>
          <a:prstGeom prst="rect">
            <a:avLst/>
          </a:prstGeom>
          <a:noFill/>
        </p:spPr>
        <p:txBody>
          <a:bodyPr wrap="square">
            <a:spAutoFit/>
          </a:bodyPr>
          <a:lstStyle/>
          <a:p>
            <a:r>
              <a:rPr lang="fr-FR" sz="1600" dirty="0"/>
              <a:t>Présence de 6 éleveurs, avec 17 oiseaux vendus pour un montant de 845 euros. Journée très agréable dans une belle ambiance, Merci au Club </a:t>
            </a:r>
            <a:r>
              <a:rPr lang="fr-FR" sz="1600" dirty="0" smtClean="0"/>
              <a:t>Aquariophile de </a:t>
            </a:r>
            <a:r>
              <a:rPr lang="fr-FR" sz="1600" dirty="0"/>
              <a:t>Montmélian de nous accueillir. </a:t>
            </a:r>
          </a:p>
        </p:txBody>
      </p:sp>
      <p:pic>
        <p:nvPicPr>
          <p:cNvPr id="11" name="Image 10">
            <a:extLst>
              <a:ext uri="{FF2B5EF4-FFF2-40B4-BE49-F238E27FC236}">
                <a16:creationId xmlns="" xmlns:a16="http://schemas.microsoft.com/office/drawing/2014/main" id="{B5BAC326-D4E8-B1CE-B9AD-555B209EE54A}"/>
              </a:ext>
            </a:extLst>
          </p:cNvPr>
          <p:cNvPicPr>
            <a:picLocks noChangeAspect="1"/>
          </p:cNvPicPr>
          <p:nvPr/>
        </p:nvPicPr>
        <p:blipFill>
          <a:blip r:embed="rId4" cstate="email">
            <a:extLst>
              <a:ext uri="{28A0092B-C50C-407E-A947-70E740481C1C}">
                <a14:useLocalDpi xmlns:a14="http://schemas.microsoft.com/office/drawing/2010/main"/>
              </a:ext>
            </a:extLst>
          </a:blip>
          <a:srcRect r="-913"/>
          <a:stretch/>
        </p:blipFill>
        <p:spPr>
          <a:xfrm>
            <a:off x="2686639" y="3916355"/>
            <a:ext cx="5187818" cy="2795530"/>
          </a:xfrm>
          <a:prstGeom prst="rect">
            <a:avLst/>
          </a:prstGeom>
        </p:spPr>
      </p:pic>
      <p:pic>
        <p:nvPicPr>
          <p:cNvPr id="3" name="Image 2">
            <a:extLst>
              <a:ext uri="{FF2B5EF4-FFF2-40B4-BE49-F238E27FC236}">
                <a16:creationId xmlns="" xmlns:a16="http://schemas.microsoft.com/office/drawing/2014/main" id="{CA3AA22B-A3B0-2A7B-DD3C-8CD7C91F3D90}"/>
              </a:ext>
            </a:extLst>
          </p:cNvPr>
          <p:cNvPicPr>
            <a:picLocks noChangeAspect="1"/>
          </p:cNvPicPr>
          <p:nvPr/>
        </p:nvPicPr>
        <p:blipFill>
          <a:blip r:embed="rId5"/>
          <a:stretch>
            <a:fillRect/>
          </a:stretch>
        </p:blipFill>
        <p:spPr>
          <a:xfrm>
            <a:off x="318155" y="300029"/>
            <a:ext cx="946856" cy="1440430"/>
          </a:xfrm>
          <a:prstGeom prst="rect">
            <a:avLst/>
          </a:prstGeom>
        </p:spPr>
      </p:pic>
      <p:pic>
        <p:nvPicPr>
          <p:cNvPr id="6" name="Image 5">
            <a:extLst>
              <a:ext uri="{FF2B5EF4-FFF2-40B4-BE49-F238E27FC236}">
                <a16:creationId xmlns="" xmlns:a16="http://schemas.microsoft.com/office/drawing/2014/main" id="{A4D8ECC5-ED8E-998C-47F6-3864C32EE9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71959" y="1727108"/>
            <a:ext cx="1955930" cy="1269639"/>
          </a:xfrm>
          <a:prstGeom prst="rect">
            <a:avLst/>
          </a:prstGeom>
        </p:spPr>
      </p:pic>
      <p:pic>
        <p:nvPicPr>
          <p:cNvPr id="10" name="Image 9">
            <a:extLst>
              <a:ext uri="{FF2B5EF4-FFF2-40B4-BE49-F238E27FC236}">
                <a16:creationId xmlns="" xmlns:a16="http://schemas.microsoft.com/office/drawing/2014/main" id="{E4FE543B-E385-C394-444D-E5B58724C1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22209" y="4680586"/>
            <a:ext cx="3959221" cy="361723"/>
          </a:xfrm>
          <a:prstGeom prst="rect">
            <a:avLst/>
          </a:prstGeom>
        </p:spPr>
      </p:pic>
      <p:pic>
        <p:nvPicPr>
          <p:cNvPr id="13" name="Image 12">
            <a:extLst>
              <a:ext uri="{FF2B5EF4-FFF2-40B4-BE49-F238E27FC236}">
                <a16:creationId xmlns="" xmlns:a16="http://schemas.microsoft.com/office/drawing/2014/main" id="{B0079786-C17D-1190-B92F-6D070061D2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0571" y="5081933"/>
            <a:ext cx="2108424" cy="546628"/>
          </a:xfrm>
          <a:prstGeom prst="rect">
            <a:avLst/>
          </a:prstGeom>
        </p:spPr>
      </p:pic>
      <p:pic>
        <p:nvPicPr>
          <p:cNvPr id="15" name="Image 14">
            <a:extLst>
              <a:ext uri="{FF2B5EF4-FFF2-40B4-BE49-F238E27FC236}">
                <a16:creationId xmlns="" xmlns:a16="http://schemas.microsoft.com/office/drawing/2014/main" id="{974FD8A9-7AD0-AD29-DC47-3A40D9942D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17476" y="3086071"/>
            <a:ext cx="2224726" cy="631625"/>
          </a:xfrm>
          <a:prstGeom prst="rect">
            <a:avLst/>
          </a:prstGeom>
        </p:spPr>
      </p:pic>
    </p:spTree>
    <p:extLst>
      <p:ext uri="{BB962C8B-B14F-4D97-AF65-F5344CB8AC3E}">
        <p14:creationId xmlns:p14="http://schemas.microsoft.com/office/powerpoint/2010/main" val="29458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5FA66870-00EE-87F2-B809-47B3FD6E034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26693" y="256880"/>
            <a:ext cx="4006222" cy="3004667"/>
          </a:xfrm>
        </p:spPr>
      </p:pic>
      <p:pic>
        <p:nvPicPr>
          <p:cNvPr id="7" name="Image 6">
            <a:extLst>
              <a:ext uri="{FF2B5EF4-FFF2-40B4-BE49-F238E27FC236}">
                <a16:creationId xmlns="" xmlns:a16="http://schemas.microsoft.com/office/drawing/2014/main" id="{864A4D1E-C7DA-13C2-8755-0D3AF4E91E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567" y="256880"/>
            <a:ext cx="4229493" cy="3172120"/>
          </a:xfrm>
          <a:prstGeom prst="rect">
            <a:avLst/>
          </a:prstGeom>
        </p:spPr>
      </p:pic>
      <p:pic>
        <p:nvPicPr>
          <p:cNvPr id="9" name="Image 8">
            <a:extLst>
              <a:ext uri="{FF2B5EF4-FFF2-40B4-BE49-F238E27FC236}">
                <a16:creationId xmlns="" xmlns:a16="http://schemas.microsoft.com/office/drawing/2014/main" id="{86C2FFC4-6AC5-1425-CD28-F0C6FC7FD9E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09988" y="256880"/>
            <a:ext cx="2818445" cy="1852495"/>
          </a:xfrm>
          <a:prstGeom prst="rect">
            <a:avLst/>
          </a:prstGeom>
        </p:spPr>
      </p:pic>
      <p:pic>
        <p:nvPicPr>
          <p:cNvPr id="11" name="Image 10">
            <a:extLst>
              <a:ext uri="{FF2B5EF4-FFF2-40B4-BE49-F238E27FC236}">
                <a16:creationId xmlns="" xmlns:a16="http://schemas.microsoft.com/office/drawing/2014/main" id="{757459B6-8C08-6F27-E3C7-515BF18506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671" y="3730657"/>
            <a:ext cx="4012676" cy="3009507"/>
          </a:xfrm>
          <a:prstGeom prst="rect">
            <a:avLst/>
          </a:prstGeom>
        </p:spPr>
      </p:pic>
      <p:pic>
        <p:nvPicPr>
          <p:cNvPr id="13" name="Image 12">
            <a:extLst>
              <a:ext uri="{FF2B5EF4-FFF2-40B4-BE49-F238E27FC236}">
                <a16:creationId xmlns="" xmlns:a16="http://schemas.microsoft.com/office/drawing/2014/main" id="{4D9A85FE-A00C-7DFF-410A-2334A4359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27455" y="3436068"/>
            <a:ext cx="4405460" cy="3304095"/>
          </a:xfrm>
          <a:prstGeom prst="rect">
            <a:avLst/>
          </a:prstGeom>
        </p:spPr>
      </p:pic>
      <p:pic>
        <p:nvPicPr>
          <p:cNvPr id="15" name="Image 14">
            <a:extLst>
              <a:ext uri="{FF2B5EF4-FFF2-40B4-BE49-F238E27FC236}">
                <a16:creationId xmlns="" xmlns:a16="http://schemas.microsoft.com/office/drawing/2014/main" id="{8DCA0168-AB76-2D9C-DFA3-CA58C89CE2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07988" y="2231668"/>
            <a:ext cx="3192885" cy="2394664"/>
          </a:xfrm>
          <a:prstGeom prst="rect">
            <a:avLst/>
          </a:prstGeom>
        </p:spPr>
      </p:pic>
      <p:pic>
        <p:nvPicPr>
          <p:cNvPr id="17" name="Image 16">
            <a:extLst>
              <a:ext uri="{FF2B5EF4-FFF2-40B4-BE49-F238E27FC236}">
                <a16:creationId xmlns="" xmlns:a16="http://schemas.microsoft.com/office/drawing/2014/main" id="{C41BBBE7-97EA-BA4B-AA76-DD25B146AF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09987" y="4628303"/>
            <a:ext cx="2815813" cy="2111860"/>
          </a:xfrm>
          <a:prstGeom prst="rect">
            <a:avLst/>
          </a:prstGeom>
        </p:spPr>
      </p:pic>
    </p:spTree>
    <p:extLst>
      <p:ext uri="{BB962C8B-B14F-4D97-AF65-F5344CB8AC3E}">
        <p14:creationId xmlns:p14="http://schemas.microsoft.com/office/powerpoint/2010/main" val="1037013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{7851EABD-E50E-486C-9F8F-1775A23BEF61}tf03457452</Template>
  <TotalTime>514</TotalTime>
  <Words>3091</Words>
  <Application>Microsoft Macintosh PowerPoint</Application>
  <PresentationFormat>Personnalisé</PresentationFormat>
  <Paragraphs>182</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Céleste</vt:lpstr>
      <vt:lpstr>ASSEMBLEE GENERALE DU SAMEDI 25 JANVIER 2025  A LA BRASSERIE DU PRIEURE  AU BOURGET DU LAC</vt:lpstr>
      <vt:lpstr>Retour sur l’année écoulée …</vt:lpstr>
      <vt:lpstr>Présentation PowerPoint</vt:lpstr>
      <vt:lpstr>REUNION DE BUREAU LE 17 JANVIER 2024 chez michele et denis bouillet a yenne</vt:lpstr>
      <vt:lpstr>REUNION DE BUREAU LE 17 JANVIER 2024</vt:lpstr>
      <vt:lpstr>Membres du bureau 2024</vt:lpstr>
      <vt:lpstr>Réunion mensuelle 9 février 2024 :  point sur l’annee a venir avec les adhérents présents </vt:lpstr>
      <vt:lpstr>Bourse a Montmélian avec le club Neptune le dimanche 3 mars 2024</vt:lpstr>
      <vt:lpstr>Présentation PowerPoint</vt:lpstr>
      <vt:lpstr>Présentation PowerPoint</vt:lpstr>
      <vt:lpstr>Réunion mensuelle du 9 mars 2024</vt:lpstr>
      <vt:lpstr>Présentation PowerPoint</vt:lpstr>
      <vt:lpstr>Présentation PowerPoint</vt:lpstr>
      <vt:lpstr>Réunion de la commission voyage le 16.03.2024</vt:lpstr>
      <vt:lpstr>Réunion du 12 avril 2024</vt:lpstr>
      <vt:lpstr>Séjour a beauval du 11 au 13 mai 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Réunion du 17 mai 2025</vt:lpstr>
      <vt:lpstr>Réunion du 7 juin 2024</vt:lpstr>
      <vt:lpstr>Réunion de bureau 5 juillet 2024</vt:lpstr>
      <vt:lpstr>sortie du 1er septembre 2024 au safari parc de  Peaugres</vt:lpstr>
      <vt:lpstr>Réunion de rentrée a sonnaz le 7 septembre 2024</vt:lpstr>
      <vt:lpstr>Réunion de rentrée a sonnaz le 7 septembre 2024</vt:lpstr>
      <vt:lpstr>Réunion de rentrée a sonnaz le 7 septembre 2024</vt:lpstr>
      <vt:lpstr>Forum des associations a barby avec petit déjeuner du gab LE 8 SEPTEMBRE 2024</vt:lpstr>
      <vt:lpstr>réunion du 11 octobre 2024  A Barby, salle des mariages</vt:lpstr>
      <vt:lpstr>Réunion du vendredi 8 novembre 2025  a la salle de l’envolee a barby</vt:lpstr>
      <vt:lpstr>INSTALLATION de la salle pour la bourse SAMEDI 16 NOVEMBRE 2024 à 9H  </vt:lpstr>
      <vt:lpstr>BOURSE DU DIMANCHE 17 NOVEMBRE 2024</vt:lpstr>
      <vt:lpstr>Présentation PowerPoint</vt:lpstr>
      <vt:lpstr>Présentation PowerPoint</vt:lpstr>
      <vt:lpstr>Projets 2025</vt:lpstr>
      <vt:lpstr>APPROBATION DU RAPPORT MORAL</vt:lpstr>
      <vt:lpstr>Membres du bureau 2025</vt:lpstr>
      <vt:lpstr>RAPPORT FINANCIER DU TRESORIER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ASSEMBLEE GENERALE DU SAMEDI 25 JANVIER 2025  A LA BRASSERIE DU PRIEURE  AU BOURGET DU LAC</dc:title>
  <dc:creator>Mireille FLACHET</dc:creator>
  <cp:lastModifiedBy>René</cp:lastModifiedBy>
  <cp:revision>24</cp:revision>
  <dcterms:created xsi:type="dcterms:W3CDTF">2024-11-05T19:11:42Z</dcterms:created>
  <dcterms:modified xsi:type="dcterms:W3CDTF">2024-12-02T13:16:23Z</dcterms:modified>
</cp:coreProperties>
</file>